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14"/>
  </p:notesMasterIdLst>
  <p:sldIdLst>
    <p:sldId id="257" r:id="rId3"/>
    <p:sldId id="259" r:id="rId4"/>
    <p:sldId id="265" r:id="rId5"/>
    <p:sldId id="264" r:id="rId6"/>
    <p:sldId id="266" r:id="rId7"/>
    <p:sldId id="267" r:id="rId8"/>
    <p:sldId id="261" r:id="rId9"/>
    <p:sldId id="270" r:id="rId10"/>
    <p:sldId id="271" r:id="rId11"/>
    <p:sldId id="272" r:id="rId12"/>
    <p:sldId id="276" r:id="rId13"/>
  </p:sldIdLst>
  <p:sldSz cx="9144000" cy="5143500" type="screen16x9"/>
  <p:notesSz cx="6858000" cy="9144000"/>
  <p:embeddedFontLst>
    <p:embeddedFont>
      <p:font typeface="Roboto Black" charset="0"/>
      <p:bold r:id="rId15"/>
      <p:boldItalic r:id="rId16"/>
    </p:embeddedFont>
    <p:embeddedFont>
      <p:font typeface="Roboto Thin" charset="0"/>
      <p:regular r:id="rId17"/>
      <p:bold r:id="rId18"/>
      <p:italic r:id="rId19"/>
      <p:boldItalic r:id="rId20"/>
    </p:embeddedFont>
    <p:embeddedFont>
      <p:font typeface="Roboto" charset="0"/>
      <p:regular r:id="rId21"/>
      <p:bold r:id="rId22"/>
      <p:italic r:id="rId23"/>
      <p:boldItalic r:id="rId24"/>
    </p:embeddedFont>
    <p:embeddedFont>
      <p:font typeface="Dosis"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40" d="100"/>
          <a:sy n="140" d="100"/>
        </p:scale>
        <p:origin x="-804" y="-21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5600" dirty="0" smtClean="0">
                <a:solidFill>
                  <a:schemeClr val="lt1"/>
                </a:solidFill>
                <a:latin typeface="Roboto Black"/>
                <a:ea typeface="Roboto Black"/>
                <a:sym typeface="Roboto Black"/>
              </a:rPr>
              <a:t>Funnels with </a:t>
            </a:r>
            <a:r>
              <a:rPr lang="en-US" sz="5600" dirty="0" err="1" smtClean="0">
                <a:solidFill>
                  <a:schemeClr val="lt1"/>
                </a:solidFill>
                <a:latin typeface="Roboto Black"/>
                <a:ea typeface="Roboto Black"/>
                <a:sym typeface="Roboto Black"/>
              </a:rPr>
              <a:t>Warby</a:t>
            </a:r>
            <a:r>
              <a:rPr lang="en-US" sz="5600" dirty="0" smtClean="0">
                <a:solidFill>
                  <a:schemeClr val="lt1"/>
                </a:solidFill>
                <a:latin typeface="Roboto Black"/>
                <a:ea typeface="Roboto Black"/>
                <a:sym typeface="Roboto Black"/>
              </a:rPr>
              <a:t> Parker</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Michael Tribe</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smtClean="0">
                <a:solidFill>
                  <a:srgbClr val="EFEFEF"/>
                </a:solidFill>
                <a:latin typeface="Roboto Thin"/>
                <a:ea typeface="Roboto Thin"/>
                <a:cs typeface="Roboto Thin"/>
                <a:sym typeface="Roboto Thin"/>
              </a:rPr>
              <a:t>6/22/18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498945"/>
          </a:xfrm>
          <a:prstGeom prst="rect">
            <a:avLst/>
          </a:prstGeom>
          <a:noFill/>
          <a:ln>
            <a:noFill/>
          </a:ln>
        </p:spPr>
        <p:txBody>
          <a:bodyPr spcFirstLastPara="1" wrap="square" lIns="91425" tIns="91425" rIns="91425" bIns="91425" anchor="b" anchorCtr="0">
            <a:noAutofit/>
          </a:bodyPr>
          <a:lstStyle/>
          <a:p>
            <a:pPr>
              <a:buSzPts val="2400"/>
            </a:pPr>
            <a:r>
              <a:rPr lang="en" sz="2400" b="1" i="0" u="none" strike="noStrike" cap="none" dirty="0" smtClean="0">
                <a:solidFill>
                  <a:srgbClr val="295269"/>
                </a:solidFill>
                <a:latin typeface="Roboto"/>
                <a:ea typeface="Roboto"/>
                <a:cs typeface="Roboto"/>
                <a:sym typeface="Roboto"/>
              </a:rPr>
              <a:t>6. </a:t>
            </a:r>
            <a:r>
              <a:rPr lang="en-US" sz="2400" dirty="0" smtClean="0"/>
              <a:t>The most common results of the style quiz.</a:t>
            </a:r>
          </a:p>
        </p:txBody>
      </p:sp>
      <p:sp>
        <p:nvSpPr>
          <p:cNvPr id="323" name="Shape 323"/>
          <p:cNvSpPr txBox="1"/>
          <p:nvPr/>
        </p:nvSpPr>
        <p:spPr>
          <a:xfrm>
            <a:off x="5138157" y="921546"/>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500" dirty="0" smtClean="0">
                <a:latin typeface="Courier New"/>
                <a:ea typeface="Courier New"/>
                <a:cs typeface="Courier New"/>
                <a:sym typeface="Courier New"/>
              </a:rPr>
              <a:t>WITH style AS (SELECT style AS response, </a:t>
            </a:r>
          </a:p>
          <a:p>
            <a:pPr lvl="0">
              <a:buClr>
                <a:schemeClr val="dk1"/>
              </a:buClr>
              <a:buSzPts val="1100"/>
            </a:pPr>
            <a:r>
              <a:rPr lang="en-US" sz="500" dirty="0" smtClean="0">
                <a:latin typeface="Courier New"/>
                <a:ea typeface="Courier New"/>
                <a:cs typeface="Courier New"/>
                <a:sym typeface="Courier New"/>
              </a:rPr>
              <a:t>               				COUNT(*), </a:t>
            </a:r>
          </a:p>
          <a:p>
            <a:pPr lvl="0">
              <a:buClr>
                <a:schemeClr val="dk1"/>
              </a:buClr>
              <a:buSzPts val="1100"/>
            </a:pPr>
            <a:r>
              <a:rPr lang="en-US" sz="500" dirty="0" smtClean="0">
                <a:latin typeface="Courier New"/>
                <a:ea typeface="Courier New"/>
                <a:cs typeface="Courier New"/>
                <a:sym typeface="Courier New"/>
              </a:rPr>
              <a:t>               				'style' AS 'question'</a:t>
            </a:r>
          </a:p>
          <a:p>
            <a:pPr lvl="0">
              <a:buClr>
                <a:schemeClr val="dk1"/>
              </a:buClr>
              <a:buSzPts val="1100"/>
            </a:pPr>
            <a:r>
              <a:rPr lang="en-US" sz="500" dirty="0" smtClean="0">
                <a:latin typeface="Courier New"/>
                <a:ea typeface="Courier New"/>
                <a:cs typeface="Courier New"/>
                <a:sym typeface="Courier New"/>
              </a:rPr>
              <a:t>                FROM quiz</a:t>
            </a:r>
          </a:p>
          <a:p>
            <a:pPr lvl="0">
              <a:buClr>
                <a:schemeClr val="dk1"/>
              </a:buClr>
              <a:buSzPts val="1100"/>
            </a:pPr>
            <a:r>
              <a:rPr lang="en-US" sz="500" dirty="0" smtClean="0">
                <a:latin typeface="Courier New"/>
                <a:ea typeface="Courier New"/>
                <a:cs typeface="Courier New"/>
                <a:sym typeface="Courier New"/>
              </a:rPr>
              <a:t>                GROUP BY 1</a:t>
            </a:r>
          </a:p>
          <a:p>
            <a:pPr lvl="0">
              <a:buClr>
                <a:schemeClr val="dk1"/>
              </a:buClr>
              <a:buSzPts val="1100"/>
            </a:pPr>
            <a:r>
              <a:rPr lang="en-US" sz="500" dirty="0" smtClean="0">
                <a:latin typeface="Courier New"/>
                <a:ea typeface="Courier New"/>
                <a:cs typeface="Courier New"/>
                <a:sym typeface="Courier New"/>
              </a:rPr>
              <a:t>                ORDER BY 2 DESC),</a:t>
            </a:r>
          </a:p>
          <a:p>
            <a:pPr lvl="0">
              <a:buClr>
                <a:schemeClr val="dk1"/>
              </a:buClr>
              <a:buSzPts val="1100"/>
            </a:pPr>
            <a:r>
              <a:rPr lang="en-US" sz="500" dirty="0" smtClean="0">
                <a:latin typeface="Courier New"/>
                <a:ea typeface="Courier New"/>
                <a:cs typeface="Courier New"/>
                <a:sym typeface="Courier New"/>
              </a:rPr>
              <a:t>      fit AS (SELECT fit AS response, </a:t>
            </a:r>
          </a:p>
          <a:p>
            <a:pPr lvl="0">
              <a:buClr>
                <a:schemeClr val="dk1"/>
              </a:buClr>
              <a:buSzPts val="1100"/>
            </a:pPr>
            <a:r>
              <a:rPr lang="en-US" sz="500" dirty="0" smtClean="0">
                <a:latin typeface="Courier New"/>
                <a:ea typeface="Courier New"/>
                <a:cs typeface="Courier New"/>
                <a:sym typeface="Courier New"/>
              </a:rPr>
              <a:t>               				COUNT(*), </a:t>
            </a:r>
          </a:p>
          <a:p>
            <a:pPr lvl="0">
              <a:buClr>
                <a:schemeClr val="dk1"/>
              </a:buClr>
              <a:buSzPts val="1100"/>
            </a:pPr>
            <a:r>
              <a:rPr lang="en-US" sz="500" dirty="0" smtClean="0">
                <a:latin typeface="Courier New"/>
                <a:ea typeface="Courier New"/>
                <a:cs typeface="Courier New"/>
                <a:sym typeface="Courier New"/>
              </a:rPr>
              <a:t>               				'fit' AS 'question'</a:t>
            </a:r>
          </a:p>
          <a:p>
            <a:pPr lvl="0">
              <a:buClr>
                <a:schemeClr val="dk1"/>
              </a:buClr>
              <a:buSzPts val="1100"/>
            </a:pPr>
            <a:r>
              <a:rPr lang="en-US" sz="500" dirty="0" smtClean="0">
                <a:latin typeface="Courier New"/>
                <a:ea typeface="Courier New"/>
                <a:cs typeface="Courier New"/>
                <a:sym typeface="Courier New"/>
              </a:rPr>
              <a:t>                FROM quiz</a:t>
            </a:r>
          </a:p>
          <a:p>
            <a:pPr lvl="0">
              <a:buClr>
                <a:schemeClr val="dk1"/>
              </a:buClr>
              <a:buSzPts val="1100"/>
            </a:pPr>
            <a:r>
              <a:rPr lang="en-US" sz="500" dirty="0" smtClean="0">
                <a:latin typeface="Courier New"/>
                <a:ea typeface="Courier New"/>
                <a:cs typeface="Courier New"/>
                <a:sym typeface="Courier New"/>
              </a:rPr>
              <a:t>                GROUP BY 1</a:t>
            </a:r>
          </a:p>
          <a:p>
            <a:pPr lvl="0">
              <a:buClr>
                <a:schemeClr val="dk1"/>
              </a:buClr>
              <a:buSzPts val="1100"/>
            </a:pPr>
            <a:r>
              <a:rPr lang="en-US" sz="500" dirty="0" smtClean="0">
                <a:latin typeface="Courier New"/>
                <a:ea typeface="Courier New"/>
                <a:cs typeface="Courier New"/>
                <a:sym typeface="Courier New"/>
              </a:rPr>
              <a:t>                ORDER BY 2 DESC),</a:t>
            </a:r>
          </a:p>
          <a:p>
            <a:pPr lvl="0">
              <a:buClr>
                <a:schemeClr val="dk1"/>
              </a:buClr>
              <a:buSzPts val="1100"/>
            </a:pPr>
            <a:r>
              <a:rPr lang="en-US" sz="500" dirty="0" smtClean="0">
                <a:latin typeface="Courier New"/>
                <a:ea typeface="Courier New"/>
                <a:cs typeface="Courier New"/>
                <a:sym typeface="Courier New"/>
              </a:rPr>
              <a:t>      shape AS (SELECT shape AS response, </a:t>
            </a:r>
          </a:p>
          <a:p>
            <a:pPr lvl="0">
              <a:buClr>
                <a:schemeClr val="dk1"/>
              </a:buClr>
              <a:buSzPts val="1100"/>
            </a:pPr>
            <a:r>
              <a:rPr lang="en-US" sz="500" dirty="0" smtClean="0">
                <a:latin typeface="Courier New"/>
                <a:ea typeface="Courier New"/>
                <a:cs typeface="Courier New"/>
                <a:sym typeface="Courier New"/>
              </a:rPr>
              <a:t>               				COUNT(*), </a:t>
            </a:r>
          </a:p>
          <a:p>
            <a:pPr lvl="0">
              <a:buClr>
                <a:schemeClr val="dk1"/>
              </a:buClr>
              <a:buSzPts val="1100"/>
            </a:pPr>
            <a:r>
              <a:rPr lang="en-US" sz="500" dirty="0" smtClean="0">
                <a:latin typeface="Courier New"/>
                <a:ea typeface="Courier New"/>
                <a:cs typeface="Courier New"/>
                <a:sym typeface="Courier New"/>
              </a:rPr>
              <a:t>               				'shape' AS 'question'</a:t>
            </a:r>
          </a:p>
          <a:p>
            <a:pPr lvl="0">
              <a:buClr>
                <a:schemeClr val="dk1"/>
              </a:buClr>
              <a:buSzPts val="1100"/>
            </a:pPr>
            <a:r>
              <a:rPr lang="en-US" sz="500" dirty="0" smtClean="0">
                <a:latin typeface="Courier New"/>
                <a:ea typeface="Courier New"/>
                <a:cs typeface="Courier New"/>
                <a:sym typeface="Courier New"/>
              </a:rPr>
              <a:t>                FROM quiz</a:t>
            </a:r>
          </a:p>
          <a:p>
            <a:pPr lvl="0">
              <a:buClr>
                <a:schemeClr val="dk1"/>
              </a:buClr>
              <a:buSzPts val="1100"/>
            </a:pPr>
            <a:r>
              <a:rPr lang="en-US" sz="500" dirty="0" smtClean="0">
                <a:latin typeface="Courier New"/>
                <a:ea typeface="Courier New"/>
                <a:cs typeface="Courier New"/>
                <a:sym typeface="Courier New"/>
              </a:rPr>
              <a:t>                GROUP BY 1</a:t>
            </a:r>
          </a:p>
          <a:p>
            <a:pPr lvl="0">
              <a:buClr>
                <a:schemeClr val="dk1"/>
              </a:buClr>
              <a:buSzPts val="1100"/>
            </a:pPr>
            <a:r>
              <a:rPr lang="en-US" sz="500" dirty="0" smtClean="0">
                <a:latin typeface="Courier New"/>
                <a:ea typeface="Courier New"/>
                <a:cs typeface="Courier New"/>
                <a:sym typeface="Courier New"/>
              </a:rPr>
              <a:t>                ORDER BY 2 DESC),</a:t>
            </a:r>
          </a:p>
          <a:p>
            <a:pPr lvl="0">
              <a:buClr>
                <a:schemeClr val="dk1"/>
              </a:buClr>
              <a:buSzPts val="1100"/>
            </a:pPr>
            <a:r>
              <a:rPr lang="en-US" sz="500" dirty="0" smtClean="0">
                <a:latin typeface="Courier New"/>
                <a:ea typeface="Courier New"/>
                <a:cs typeface="Courier New"/>
                <a:sym typeface="Courier New"/>
              </a:rPr>
              <a:t>      color AS (SELECT color AS response, </a:t>
            </a:r>
          </a:p>
          <a:p>
            <a:pPr lvl="0">
              <a:buClr>
                <a:schemeClr val="dk1"/>
              </a:buClr>
              <a:buSzPts val="1100"/>
            </a:pPr>
            <a:r>
              <a:rPr lang="en-US" sz="500" dirty="0" smtClean="0">
                <a:latin typeface="Courier New"/>
                <a:ea typeface="Courier New"/>
                <a:cs typeface="Courier New"/>
                <a:sym typeface="Courier New"/>
              </a:rPr>
              <a:t>               				COUNT(*), </a:t>
            </a:r>
          </a:p>
          <a:p>
            <a:pPr lvl="0">
              <a:buClr>
                <a:schemeClr val="dk1"/>
              </a:buClr>
              <a:buSzPts val="1100"/>
            </a:pPr>
            <a:r>
              <a:rPr lang="en-US" sz="500" dirty="0" smtClean="0">
                <a:latin typeface="Courier New"/>
                <a:ea typeface="Courier New"/>
                <a:cs typeface="Courier New"/>
                <a:sym typeface="Courier New"/>
              </a:rPr>
              <a:t>               				'color' AS 'question'</a:t>
            </a:r>
          </a:p>
          <a:p>
            <a:pPr lvl="0">
              <a:buClr>
                <a:schemeClr val="dk1"/>
              </a:buClr>
              <a:buSzPts val="1100"/>
            </a:pPr>
            <a:r>
              <a:rPr lang="en-US" sz="500" dirty="0" smtClean="0">
                <a:latin typeface="Courier New"/>
                <a:ea typeface="Courier New"/>
                <a:cs typeface="Courier New"/>
                <a:sym typeface="Courier New"/>
              </a:rPr>
              <a:t>                FROM quiz</a:t>
            </a:r>
          </a:p>
          <a:p>
            <a:pPr lvl="0">
              <a:buClr>
                <a:schemeClr val="dk1"/>
              </a:buClr>
              <a:buSzPts val="1100"/>
            </a:pPr>
            <a:r>
              <a:rPr lang="en-US" sz="500" dirty="0" smtClean="0">
                <a:latin typeface="Courier New"/>
                <a:ea typeface="Courier New"/>
                <a:cs typeface="Courier New"/>
                <a:sym typeface="Courier New"/>
              </a:rPr>
              <a:t>                GROUP BY 1</a:t>
            </a:r>
          </a:p>
          <a:p>
            <a:pPr lvl="0">
              <a:buClr>
                <a:schemeClr val="dk1"/>
              </a:buClr>
              <a:buSzPts val="1100"/>
            </a:pPr>
            <a:r>
              <a:rPr lang="en-US" sz="500" dirty="0" smtClean="0">
                <a:latin typeface="Courier New"/>
                <a:ea typeface="Courier New"/>
                <a:cs typeface="Courier New"/>
                <a:sym typeface="Courier New"/>
              </a:rPr>
              <a:t>                ORDER BY 2 DESC)</a:t>
            </a:r>
          </a:p>
          <a:p>
            <a:pPr lvl="0">
              <a:buClr>
                <a:schemeClr val="dk1"/>
              </a:buClr>
              <a:buSzPts val="1100"/>
            </a:pPr>
            <a:endParaRPr lang="en-US" sz="500" dirty="0" smtClean="0">
              <a:latin typeface="Courier New"/>
              <a:ea typeface="Courier New"/>
              <a:cs typeface="Courier New"/>
              <a:sym typeface="Courier New"/>
            </a:endParaRPr>
          </a:p>
          <a:p>
            <a:pPr lvl="0">
              <a:buClr>
                <a:schemeClr val="dk1"/>
              </a:buClr>
              <a:buSzPts val="1100"/>
            </a:pPr>
            <a:endParaRPr lang="en-US" sz="500" dirty="0" smtClean="0">
              <a:latin typeface="Courier New"/>
              <a:ea typeface="Courier New"/>
              <a:cs typeface="Courier New"/>
              <a:sym typeface="Courier New"/>
            </a:endParaRPr>
          </a:p>
          <a:p>
            <a:pPr lvl="0">
              <a:buClr>
                <a:schemeClr val="dk1"/>
              </a:buClr>
              <a:buSzPts val="1100"/>
            </a:pPr>
            <a:r>
              <a:rPr lang="en-US" sz="500" dirty="0" smtClean="0">
                <a:latin typeface="Courier New"/>
                <a:ea typeface="Courier New"/>
                <a:cs typeface="Courier New"/>
                <a:sym typeface="Courier New"/>
              </a:rPr>
              <a:t>SELECT *</a:t>
            </a:r>
          </a:p>
          <a:p>
            <a:pPr lvl="0">
              <a:buClr>
                <a:schemeClr val="dk1"/>
              </a:buClr>
              <a:buSzPts val="1100"/>
            </a:pPr>
            <a:r>
              <a:rPr lang="en-US" sz="500" dirty="0" smtClean="0">
                <a:latin typeface="Courier New"/>
                <a:ea typeface="Courier New"/>
                <a:cs typeface="Courier New"/>
                <a:sym typeface="Courier New"/>
              </a:rPr>
              <a:t>FROM style</a:t>
            </a:r>
          </a:p>
          <a:p>
            <a:pPr lvl="0">
              <a:buClr>
                <a:schemeClr val="dk1"/>
              </a:buClr>
              <a:buSzPts val="1100"/>
            </a:pPr>
            <a:r>
              <a:rPr lang="en-US" sz="500" dirty="0" smtClean="0">
                <a:latin typeface="Courier New"/>
                <a:ea typeface="Courier New"/>
                <a:cs typeface="Courier New"/>
                <a:sym typeface="Courier New"/>
              </a:rPr>
              <a:t>UNION ALL</a:t>
            </a:r>
          </a:p>
          <a:p>
            <a:pPr lvl="0">
              <a:buClr>
                <a:schemeClr val="dk1"/>
              </a:buClr>
              <a:buSzPts val="1100"/>
            </a:pPr>
            <a:r>
              <a:rPr lang="en-US" sz="500" dirty="0" smtClean="0">
                <a:latin typeface="Courier New"/>
                <a:ea typeface="Courier New"/>
                <a:cs typeface="Courier New"/>
                <a:sym typeface="Courier New"/>
              </a:rPr>
              <a:t>SELECT *</a:t>
            </a:r>
          </a:p>
          <a:p>
            <a:pPr lvl="0">
              <a:buClr>
                <a:schemeClr val="dk1"/>
              </a:buClr>
              <a:buSzPts val="1100"/>
            </a:pPr>
            <a:r>
              <a:rPr lang="en-US" sz="500" dirty="0" smtClean="0">
                <a:latin typeface="Courier New"/>
                <a:ea typeface="Courier New"/>
                <a:cs typeface="Courier New"/>
                <a:sym typeface="Courier New"/>
              </a:rPr>
              <a:t>FROM fit</a:t>
            </a:r>
          </a:p>
          <a:p>
            <a:pPr lvl="0">
              <a:buClr>
                <a:schemeClr val="dk1"/>
              </a:buClr>
              <a:buSzPts val="1100"/>
            </a:pPr>
            <a:r>
              <a:rPr lang="en-US" sz="500" dirty="0" smtClean="0">
                <a:latin typeface="Courier New"/>
                <a:ea typeface="Courier New"/>
                <a:cs typeface="Courier New"/>
                <a:sym typeface="Courier New"/>
              </a:rPr>
              <a:t>UNION ALL</a:t>
            </a:r>
          </a:p>
          <a:p>
            <a:pPr lvl="0">
              <a:buClr>
                <a:schemeClr val="dk1"/>
              </a:buClr>
              <a:buSzPts val="1100"/>
            </a:pPr>
            <a:r>
              <a:rPr lang="en-US" sz="500" dirty="0" smtClean="0">
                <a:latin typeface="Courier New"/>
                <a:ea typeface="Courier New"/>
                <a:cs typeface="Courier New"/>
                <a:sym typeface="Courier New"/>
              </a:rPr>
              <a:t>SELECT *</a:t>
            </a:r>
          </a:p>
          <a:p>
            <a:pPr lvl="0">
              <a:buClr>
                <a:schemeClr val="dk1"/>
              </a:buClr>
              <a:buSzPts val="1100"/>
            </a:pPr>
            <a:r>
              <a:rPr lang="en-US" sz="500" dirty="0" smtClean="0">
                <a:latin typeface="Courier New"/>
                <a:ea typeface="Courier New"/>
                <a:cs typeface="Courier New"/>
                <a:sym typeface="Courier New"/>
              </a:rPr>
              <a:t>FROM shape</a:t>
            </a:r>
          </a:p>
          <a:p>
            <a:pPr lvl="0">
              <a:buClr>
                <a:schemeClr val="dk1"/>
              </a:buClr>
              <a:buSzPts val="1100"/>
            </a:pPr>
            <a:r>
              <a:rPr lang="en-US" sz="500" dirty="0" smtClean="0">
                <a:latin typeface="Courier New"/>
                <a:ea typeface="Courier New"/>
                <a:cs typeface="Courier New"/>
                <a:sym typeface="Courier New"/>
              </a:rPr>
              <a:t>UNION ALL</a:t>
            </a:r>
          </a:p>
          <a:p>
            <a:pPr lvl="0">
              <a:buClr>
                <a:schemeClr val="dk1"/>
              </a:buClr>
              <a:buSzPts val="1100"/>
            </a:pPr>
            <a:r>
              <a:rPr lang="en-US" sz="500" dirty="0" smtClean="0">
                <a:latin typeface="Courier New"/>
                <a:ea typeface="Courier New"/>
                <a:cs typeface="Courier New"/>
                <a:sym typeface="Courier New"/>
              </a:rPr>
              <a:t>SELECT *</a:t>
            </a:r>
          </a:p>
          <a:p>
            <a:pPr lvl="0">
              <a:buClr>
                <a:schemeClr val="dk1"/>
              </a:buClr>
              <a:buSzPts val="1100"/>
            </a:pPr>
            <a:r>
              <a:rPr lang="en-US" sz="500" dirty="0" smtClean="0">
                <a:latin typeface="Courier New"/>
                <a:ea typeface="Courier New"/>
                <a:cs typeface="Courier New"/>
                <a:sym typeface="Courier New"/>
              </a:rPr>
              <a:t>FROM color;</a:t>
            </a:r>
            <a:endParaRPr sz="5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64327" y="914722"/>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r>
              <a:rPr lang="en-US" sz="700" dirty="0" smtClean="0"/>
              <a:t>By creating a temporary table for each question I was able to view the count for each question response option. To include the top highest count for each question I would add LIMIT 1 to each temporary table in the WITH clause. The most common result for each question in the style quiz are as follows</a:t>
            </a:r>
            <a:r>
              <a:rPr lang="en-US" sz="700" dirty="0" smtClean="0"/>
              <a:t>.</a:t>
            </a:r>
          </a:p>
          <a:p>
            <a:endParaRPr lang="en-US" sz="700" dirty="0" smtClean="0"/>
          </a:p>
          <a:p>
            <a:r>
              <a:rPr lang="en-US" sz="700" dirty="0" smtClean="0"/>
              <a:t>Based on the results we can see that the most popular response for each question were as follows. For the ‘style’ question ‘</a:t>
            </a:r>
            <a:r>
              <a:rPr lang="en-US" sz="700" dirty="0" err="1" smtClean="0"/>
              <a:t>Womens</a:t>
            </a:r>
            <a:r>
              <a:rPr lang="en-US" sz="700" dirty="0" smtClean="0"/>
              <a:t> Styles’ received 469 responses, ‘fit’ question ‘Narrow’ received 408 responses, ‘shape’ question ‘Rectangular’ received 397 responses, ‘color’ question ‘Tortoise’ received 292 responses</a:t>
            </a:r>
            <a:r>
              <a:rPr lang="en-US" sz="800" dirty="0" smtClean="0"/>
              <a:t>.</a:t>
            </a:r>
          </a:p>
          <a:p>
            <a:endParaRPr lang="en-US" sz="800" dirty="0" smtClean="0"/>
          </a:p>
          <a:p>
            <a:r>
              <a:rPr lang="en-US" sz="700" b="1" dirty="0" smtClean="0"/>
              <a:t>Actionable </a:t>
            </a:r>
            <a:r>
              <a:rPr lang="en-US" sz="700" b="1" dirty="0" smtClean="0"/>
              <a:t>Insights</a:t>
            </a:r>
          </a:p>
          <a:p>
            <a:pPr>
              <a:buFont typeface="Arial" pitchFamily="34" charset="0"/>
              <a:buChar char="•"/>
            </a:pPr>
            <a:r>
              <a:rPr lang="en-US" sz="700" dirty="0" smtClean="0"/>
              <a:t> Look at offering more product options for  the most popular responses.</a:t>
            </a:r>
          </a:p>
          <a:p>
            <a:pPr>
              <a:buFont typeface="Arial" pitchFamily="34" charset="0"/>
              <a:buChar char="•"/>
            </a:pPr>
            <a:r>
              <a:rPr lang="en-US" sz="700" dirty="0" smtClean="0"/>
              <a:t> </a:t>
            </a:r>
            <a:r>
              <a:rPr lang="en-US" sz="700" dirty="0" smtClean="0"/>
              <a:t>Possibly review different options that are not currently provided by </a:t>
            </a:r>
            <a:r>
              <a:rPr lang="en-US" sz="700" dirty="0" err="1" smtClean="0"/>
              <a:t>Warby</a:t>
            </a:r>
            <a:r>
              <a:rPr lang="en-US" sz="700" dirty="0" smtClean="0"/>
              <a:t> Parker to tap into the users that responded with ‘I’m not sure. Let’s skip it’. </a:t>
            </a:r>
          </a:p>
          <a:p>
            <a:pPr>
              <a:buFont typeface="Arial" pitchFamily="34" charset="0"/>
              <a:buChar char="•"/>
            </a:pPr>
            <a:r>
              <a:rPr lang="en-US" sz="700" dirty="0" smtClean="0"/>
              <a:t> </a:t>
            </a:r>
            <a:r>
              <a:rPr lang="en-US" sz="700" dirty="0" smtClean="0"/>
              <a:t>Email those users for feedback  that responded ‘I’m not sure, Let’s skip it’. There may be other reason other than just ‘I’m not sure, Let’s skip it’ </a:t>
            </a:r>
            <a:r>
              <a:rPr lang="en-US" sz="700" dirty="0" smtClean="0"/>
              <a:t> </a:t>
            </a:r>
            <a:r>
              <a:rPr lang="en-US" sz="700" dirty="0" smtClean="0"/>
              <a:t>from that group of users.</a:t>
            </a:r>
            <a:endParaRPr lang="en-US" sz="700" dirty="0" smtClean="0"/>
          </a:p>
          <a:p>
            <a:endParaRPr lang="en-US" sz="800" dirty="0" smtClean="0"/>
          </a:p>
          <a:p>
            <a:endParaRPr lang="en-US" sz="800" dirty="0" smtClean="0"/>
          </a:p>
          <a:p>
            <a:endParaRPr lang="en-US" sz="800" dirty="0" smtClean="0"/>
          </a:p>
          <a:p>
            <a:endParaRPr lang="en-US" sz="800" dirty="0" smtClean="0"/>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pic>
        <p:nvPicPr>
          <p:cNvPr id="6146" name="Picture 2"/>
          <p:cNvPicPr>
            <a:picLocks noChangeAspect="1" noChangeArrowheads="1"/>
          </p:cNvPicPr>
          <p:nvPr/>
        </p:nvPicPr>
        <p:blipFill>
          <a:blip r:embed="rId3"/>
          <a:srcRect/>
          <a:stretch>
            <a:fillRect/>
          </a:stretch>
        </p:blipFill>
        <p:spPr bwMode="auto">
          <a:xfrm>
            <a:off x="156737" y="3383724"/>
            <a:ext cx="2163382" cy="1516854"/>
          </a:xfrm>
          <a:prstGeom prst="rect">
            <a:avLst/>
          </a:prstGeom>
          <a:noFill/>
          <a:ln w="9525">
            <a:noFill/>
            <a:miter lim="800000"/>
            <a:headEnd/>
            <a:tailEnd/>
          </a:ln>
        </p:spPr>
      </p:pic>
      <p:pic>
        <p:nvPicPr>
          <p:cNvPr id="6147" name="Picture 3"/>
          <p:cNvPicPr>
            <a:picLocks noChangeAspect="1" noChangeArrowheads="1"/>
          </p:cNvPicPr>
          <p:nvPr/>
        </p:nvPicPr>
        <p:blipFill>
          <a:blip r:embed="rId4"/>
          <a:srcRect/>
          <a:stretch>
            <a:fillRect/>
          </a:stretch>
        </p:blipFill>
        <p:spPr bwMode="auto">
          <a:xfrm>
            <a:off x="163773" y="2657690"/>
            <a:ext cx="2900150" cy="651149"/>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smtClean="0">
                <a:solidFill>
                  <a:srgbClr val="295269"/>
                </a:solidFill>
                <a:latin typeface="Roboto"/>
                <a:ea typeface="Roboto"/>
                <a:cs typeface="Roboto"/>
                <a:sym typeface="Roboto"/>
              </a:rPr>
              <a:t>6. </a:t>
            </a:r>
            <a:r>
              <a:rPr lang="en-US" sz="2400" dirty="0" smtClean="0"/>
              <a:t>The most common types of purchase made</a:t>
            </a:r>
            <a:endParaRPr sz="2400"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smtClean="0">
                <a:latin typeface="Courier New"/>
                <a:ea typeface="Courier New"/>
                <a:cs typeface="Courier New"/>
                <a:sym typeface="Courier New"/>
              </a:rPr>
              <a:t>SELECT </a:t>
            </a:r>
            <a:r>
              <a:rPr lang="en-US" sz="900" dirty="0" err="1" smtClean="0">
                <a:latin typeface="Courier New"/>
                <a:ea typeface="Courier New"/>
                <a:cs typeface="Courier New"/>
                <a:sym typeface="Courier New"/>
              </a:rPr>
              <a:t>product_id</a:t>
            </a:r>
            <a:r>
              <a:rPr lang="en-US" sz="900" dirty="0" smtClean="0">
                <a:latin typeface="Courier New"/>
                <a:ea typeface="Courier New"/>
                <a:cs typeface="Courier New"/>
                <a:sym typeface="Courier New"/>
              </a:rPr>
              <a:t>, style, </a:t>
            </a:r>
            <a:r>
              <a:rPr lang="en-US" sz="900" dirty="0" err="1" smtClean="0">
                <a:latin typeface="Courier New"/>
                <a:ea typeface="Courier New"/>
                <a:cs typeface="Courier New"/>
                <a:sym typeface="Courier New"/>
              </a:rPr>
              <a:t>model_name</a:t>
            </a:r>
            <a:r>
              <a:rPr lang="en-US" sz="900" dirty="0" smtClean="0">
                <a:latin typeface="Courier New"/>
                <a:ea typeface="Courier New"/>
                <a:cs typeface="Courier New"/>
                <a:sym typeface="Courier New"/>
              </a:rPr>
              <a:t>, color, COUNT(*) AS 'total'</a:t>
            </a:r>
          </a:p>
          <a:p>
            <a:pPr lvl="0">
              <a:buClr>
                <a:schemeClr val="dk1"/>
              </a:buClr>
              <a:buSzPts val="1100"/>
            </a:pPr>
            <a:r>
              <a:rPr lang="en-US" sz="900" dirty="0" smtClean="0">
                <a:latin typeface="Courier New"/>
                <a:ea typeface="Courier New"/>
                <a:cs typeface="Courier New"/>
                <a:sym typeface="Courier New"/>
              </a:rPr>
              <a:t>FROM purchase</a:t>
            </a:r>
          </a:p>
          <a:p>
            <a:pPr lvl="0">
              <a:buClr>
                <a:schemeClr val="dk1"/>
              </a:buClr>
              <a:buSzPts val="1100"/>
            </a:pPr>
            <a:r>
              <a:rPr lang="en-US" sz="900" dirty="0" smtClean="0">
                <a:latin typeface="Courier New"/>
                <a:ea typeface="Courier New"/>
                <a:cs typeface="Courier New"/>
                <a:sym typeface="Courier New"/>
              </a:rPr>
              <a:t>GROUP BY 1</a:t>
            </a:r>
          </a:p>
          <a:p>
            <a:pPr lvl="0">
              <a:buClr>
                <a:schemeClr val="dk1"/>
              </a:buClr>
              <a:buSzPts val="1100"/>
            </a:pPr>
            <a:r>
              <a:rPr lang="en-US" sz="900" dirty="0" smtClean="0">
                <a:latin typeface="Courier New"/>
                <a:ea typeface="Courier New"/>
                <a:cs typeface="Courier New"/>
                <a:sym typeface="Courier New"/>
              </a:rPr>
              <a:t>ORDER BY total DESC;</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r>
              <a:rPr lang="en-US" sz="800" dirty="0" smtClean="0"/>
              <a:t>The most common types of purchases made can be view in the table below. The two most popular items purchase are.</a:t>
            </a:r>
          </a:p>
          <a:p>
            <a:endParaRPr lang="en-US" sz="800" dirty="0" smtClean="0"/>
          </a:p>
          <a:p>
            <a:pPr>
              <a:buFont typeface="Arial" pitchFamily="34" charset="0"/>
              <a:buChar char="•"/>
            </a:pPr>
            <a:r>
              <a:rPr lang="en-US" sz="800" dirty="0" smtClean="0"/>
              <a:t> With a total of 63 purchases is the Men’s Styles, Dawes model, Driftwood Fade color.</a:t>
            </a:r>
          </a:p>
          <a:p>
            <a:pPr>
              <a:buFont typeface="Arial" pitchFamily="34" charset="0"/>
              <a:buChar char="•"/>
            </a:pPr>
            <a:r>
              <a:rPr lang="en-US" sz="800" dirty="0" smtClean="0"/>
              <a:t> With a total of 62 purchases is the Women’s Styles, Eugene Narrow model, Rosewood Tortoise color</a:t>
            </a:r>
          </a:p>
          <a:p>
            <a:endParaRPr lang="en-US" sz="800" dirty="0" smtClean="0"/>
          </a:p>
          <a:p>
            <a:endParaRPr lang="en-US" sz="800" dirty="0" smtClean="0"/>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pic>
        <p:nvPicPr>
          <p:cNvPr id="7170" name="Picture 2"/>
          <p:cNvPicPr>
            <a:picLocks noChangeAspect="1" noChangeArrowheads="1"/>
          </p:cNvPicPr>
          <p:nvPr/>
        </p:nvPicPr>
        <p:blipFill>
          <a:blip r:embed="rId3"/>
          <a:srcRect/>
          <a:stretch>
            <a:fillRect/>
          </a:stretch>
        </p:blipFill>
        <p:spPr bwMode="auto">
          <a:xfrm>
            <a:off x="271605" y="2804402"/>
            <a:ext cx="4641589" cy="211656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smtClean="0">
                <a:solidFill>
                  <a:schemeClr val="lt1"/>
                </a:solidFill>
                <a:latin typeface="Roboto Black"/>
                <a:ea typeface="Roboto Black"/>
                <a:cs typeface="Roboto Black"/>
                <a:sym typeface="Roboto Black"/>
              </a:rPr>
              <a:t>Usage Funnels </a:t>
            </a:r>
            <a:r>
              <a:rPr lang="en" sz="4800" b="0" i="0" u="none" strike="noStrike" cap="none" dirty="0" smtClean="0">
                <a:solidFill>
                  <a:schemeClr val="lt1"/>
                </a:solidFill>
                <a:latin typeface="Roboto Black"/>
                <a:ea typeface="Roboto Black"/>
                <a:cs typeface="Roboto Black"/>
                <a:sym typeface="Roboto Black"/>
              </a:rPr>
              <a:t>with Warby Parker</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smtClean="0">
                <a:solidFill>
                  <a:srgbClr val="295269"/>
                </a:solidFill>
                <a:latin typeface="Roboto"/>
                <a:ea typeface="Roboto"/>
                <a:cs typeface="Roboto"/>
                <a:sym typeface="Roboto"/>
              </a:rPr>
              <a:t>1. </a:t>
            </a:r>
            <a:r>
              <a:rPr lang="en-US" sz="2000" dirty="0" smtClean="0"/>
              <a:t>The </a:t>
            </a:r>
            <a:r>
              <a:rPr lang="en-US" sz="2000" dirty="0" smtClean="0"/>
              <a:t>users' responses are stored in a table called survey. </a:t>
            </a:r>
            <a:endParaRPr sz="20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5"/>
            <a:ext cx="4769338" cy="255355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endParaRPr lang="en-US" sz="1200" dirty="0" smtClean="0"/>
          </a:p>
          <a:p>
            <a:pPr lvl="0">
              <a:lnSpc>
                <a:spcPct val="115000"/>
              </a:lnSpc>
              <a:buClr>
                <a:schemeClr val="dk1"/>
              </a:buClr>
              <a:buSzPts val="1100"/>
            </a:pPr>
            <a:r>
              <a:rPr lang="en-US" sz="1200" dirty="0" smtClean="0"/>
              <a:t>Select all columns from the first 10 rows. What columns does the table have?</a:t>
            </a:r>
          </a:p>
          <a:p>
            <a:pPr lvl="0">
              <a:lnSpc>
                <a:spcPct val="115000"/>
              </a:lnSpc>
              <a:buClr>
                <a:schemeClr val="dk1"/>
              </a:buClr>
              <a:buSzPts val="1100"/>
            </a:pPr>
            <a:endParaRPr lang="en-US" sz="1200" b="0" i="0" u="none" strike="noStrike" cap="none" dirty="0" smtClean="0">
              <a:solidFill>
                <a:srgbClr val="000000"/>
              </a:solidFill>
              <a:latin typeface="Roboto"/>
              <a:ea typeface="Roboto"/>
              <a:cs typeface="Roboto"/>
              <a:sym typeface="Roboto"/>
            </a:endParaRPr>
          </a:p>
          <a:p>
            <a:pPr lvl="0">
              <a:lnSpc>
                <a:spcPct val="115000"/>
              </a:lnSpc>
              <a:buClr>
                <a:schemeClr val="dk1"/>
              </a:buClr>
              <a:buSzPts val="1100"/>
            </a:pPr>
            <a:r>
              <a:rPr lang="en-US" sz="1000" b="0" i="0" u="none" strike="noStrike" cap="none" dirty="0" smtClean="0">
                <a:solidFill>
                  <a:srgbClr val="000000"/>
                </a:solidFill>
                <a:latin typeface="Roboto"/>
                <a:ea typeface="Roboto"/>
                <a:cs typeface="Roboto"/>
                <a:sym typeface="Roboto"/>
              </a:rPr>
              <a:t>The table called survey contains the following three columns</a:t>
            </a:r>
          </a:p>
          <a:p>
            <a:pPr lvl="0">
              <a:lnSpc>
                <a:spcPct val="115000"/>
              </a:lnSpc>
              <a:buClr>
                <a:schemeClr val="dk1"/>
              </a:buClr>
              <a:buSzPts val="1100"/>
              <a:buFont typeface="Arial" pitchFamily="34" charset="0"/>
              <a:buChar char="•"/>
            </a:pPr>
            <a:r>
              <a:rPr lang="en-US" sz="1000" dirty="0" smtClean="0">
                <a:latin typeface="Roboto"/>
                <a:ea typeface="Roboto"/>
                <a:cs typeface="Roboto"/>
                <a:sym typeface="Roboto"/>
              </a:rPr>
              <a:t> question (TEXT)</a:t>
            </a:r>
          </a:p>
          <a:p>
            <a:pPr lvl="0">
              <a:lnSpc>
                <a:spcPct val="115000"/>
              </a:lnSpc>
              <a:buClr>
                <a:schemeClr val="dk1"/>
              </a:buClr>
              <a:buSzPts val="1100"/>
              <a:buFont typeface="Arial" pitchFamily="34" charset="0"/>
              <a:buChar char="•"/>
            </a:pPr>
            <a:r>
              <a:rPr lang="en-US" sz="1000" i="0" u="none" strike="noStrike" cap="none" dirty="0" smtClean="0">
                <a:solidFill>
                  <a:srgbClr val="000000"/>
                </a:solidFill>
                <a:latin typeface="Roboto"/>
                <a:ea typeface="Roboto"/>
                <a:cs typeface="Roboto"/>
                <a:sym typeface="Roboto"/>
              </a:rPr>
              <a:t> </a:t>
            </a:r>
            <a:r>
              <a:rPr lang="en-US" sz="1000" i="0" u="none" strike="noStrike" cap="none" dirty="0" err="1" smtClean="0">
                <a:solidFill>
                  <a:srgbClr val="000000"/>
                </a:solidFill>
                <a:latin typeface="Roboto"/>
                <a:ea typeface="Roboto"/>
                <a:cs typeface="Roboto"/>
                <a:sym typeface="Roboto"/>
              </a:rPr>
              <a:t>user_id</a:t>
            </a:r>
            <a:r>
              <a:rPr lang="en-US" sz="1000" i="0" u="none" strike="noStrike" cap="none" dirty="0" smtClean="0">
                <a:solidFill>
                  <a:srgbClr val="000000"/>
                </a:solidFill>
                <a:latin typeface="Roboto"/>
                <a:ea typeface="Roboto"/>
                <a:cs typeface="Roboto"/>
                <a:sym typeface="Roboto"/>
              </a:rPr>
              <a:t> (TEXT)</a:t>
            </a:r>
          </a:p>
          <a:p>
            <a:pPr lvl="0">
              <a:lnSpc>
                <a:spcPct val="115000"/>
              </a:lnSpc>
              <a:buClr>
                <a:schemeClr val="dk1"/>
              </a:buClr>
              <a:buSzPts val="1100"/>
              <a:buFont typeface="Arial" pitchFamily="34" charset="0"/>
              <a:buChar char="•"/>
            </a:pPr>
            <a:r>
              <a:rPr lang="en-US" sz="1000" dirty="0" smtClean="0">
                <a:latin typeface="Roboto"/>
                <a:ea typeface="Roboto"/>
                <a:cs typeface="Roboto"/>
                <a:sym typeface="Roboto"/>
              </a:rPr>
              <a:t> response (TEXT)</a:t>
            </a:r>
            <a:endParaRPr sz="100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
        <p:nvSpPr>
          <p:cNvPr id="5" name="Shape 323"/>
          <p:cNvSpPr txBox="1"/>
          <p:nvPr/>
        </p:nvSpPr>
        <p:spPr>
          <a:xfrm>
            <a:off x="5035799" y="1167206"/>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smtClean="0">
                <a:latin typeface="Courier New"/>
                <a:ea typeface="Courier New"/>
                <a:cs typeface="Courier New"/>
                <a:sym typeface="Courier New"/>
              </a:rPr>
              <a:t>SELECT *</a:t>
            </a:r>
          </a:p>
          <a:p>
            <a:pPr lvl="0">
              <a:buClr>
                <a:schemeClr val="dk1"/>
              </a:buClr>
              <a:buSzPts val="1100"/>
            </a:pPr>
            <a:r>
              <a:rPr lang="en-US" sz="900" dirty="0" smtClean="0">
                <a:latin typeface="Courier New"/>
                <a:ea typeface="Courier New"/>
                <a:cs typeface="Courier New"/>
                <a:sym typeface="Courier New"/>
              </a:rPr>
              <a:t>FROM survey</a:t>
            </a:r>
          </a:p>
          <a:p>
            <a:pPr lvl="0">
              <a:buClr>
                <a:schemeClr val="dk1"/>
              </a:buClr>
              <a:buSzPts val="1100"/>
            </a:pPr>
            <a:r>
              <a:rPr lang="en-US" sz="900" dirty="0" smtClean="0">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p:txBody>
      </p:sp>
      <p:pic>
        <p:nvPicPr>
          <p:cNvPr id="8194" name="Picture 2"/>
          <p:cNvPicPr>
            <a:picLocks noChangeAspect="1" noChangeArrowheads="1"/>
          </p:cNvPicPr>
          <p:nvPr/>
        </p:nvPicPr>
        <p:blipFill>
          <a:blip r:embed="rId3"/>
          <a:srcRect/>
          <a:stretch>
            <a:fillRect/>
          </a:stretch>
        </p:blipFill>
        <p:spPr bwMode="auto">
          <a:xfrm>
            <a:off x="197893" y="2991349"/>
            <a:ext cx="5875361" cy="198377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a:buSzPts val="2400"/>
            </a:pPr>
            <a:r>
              <a:rPr lang="en" sz="2400" b="1" i="0" u="none" strike="noStrike" cap="none" dirty="0" smtClean="0">
                <a:solidFill>
                  <a:srgbClr val="295269"/>
                </a:solidFill>
                <a:latin typeface="Roboto"/>
                <a:ea typeface="Roboto"/>
                <a:cs typeface="Roboto"/>
                <a:sym typeface="Roboto"/>
              </a:rPr>
              <a:t>2. </a:t>
            </a:r>
            <a:r>
              <a:rPr lang="en-US" sz="2000" dirty="0" smtClean="0"/>
              <a:t>Create a quiz funnel using the GROUP BY command.</a:t>
            </a:r>
          </a:p>
        </p:txBody>
      </p:sp>
      <p:sp>
        <p:nvSpPr>
          <p:cNvPr id="316" name="Shape 316"/>
          <p:cNvSpPr txBox="1"/>
          <p:nvPr/>
        </p:nvSpPr>
        <p:spPr>
          <a:xfrm>
            <a:off x="177975" y="1201325"/>
            <a:ext cx="4714747"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r>
              <a:rPr lang="en-US" sz="1200" i="1" dirty="0" smtClean="0"/>
              <a:t>What is the number of responses for each question?</a:t>
            </a:r>
          </a:p>
          <a:p>
            <a:endParaRPr lang="en-US" sz="1200" i="1" dirty="0" smtClean="0"/>
          </a:p>
          <a:p>
            <a:r>
              <a:rPr lang="en-US" sz="800" dirty="0" smtClean="0"/>
              <a:t>475  users move from Question 1 to Question 2. The table below, on the right, highlights that 500 users responded to question 1, 475 to question 2, 380 to question 3, 361 to question 4, and 270 to question 5.</a:t>
            </a:r>
          </a:p>
          <a:p>
            <a:pPr marL="0" marR="0" lvl="0" indent="0" algn="l" rtl="0">
              <a:lnSpc>
                <a:spcPct val="115000"/>
              </a:lnSpc>
              <a:spcBef>
                <a:spcPts val="0"/>
              </a:spcBef>
              <a:spcAft>
                <a:spcPts val="0"/>
              </a:spcAft>
              <a:buClr>
                <a:schemeClr val="dk1"/>
              </a:buClr>
              <a:buSzPts val="1100"/>
              <a:buFont typeface="Arial"/>
              <a:buNone/>
            </a:pPr>
            <a:endParaRPr lang="en-US" sz="1200" b="0" i="0" u="none" strike="noStrike" cap="none" dirty="0" smtClean="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
        <p:nvSpPr>
          <p:cNvPr id="6" name="Shape 323"/>
          <p:cNvSpPr txBox="1"/>
          <p:nvPr/>
        </p:nvSpPr>
        <p:spPr>
          <a:xfrm>
            <a:off x="5015327" y="1187678"/>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smtClean="0">
                <a:latin typeface="Courier New"/>
                <a:ea typeface="Courier New"/>
                <a:cs typeface="Courier New"/>
                <a:sym typeface="Courier New"/>
              </a:rPr>
              <a:t>SELECT question, COUNT(*) AS ‘</a:t>
            </a:r>
            <a:r>
              <a:rPr lang="en-US" sz="900" dirty="0" err="1" smtClean="0">
                <a:latin typeface="Courier New"/>
                <a:ea typeface="Courier New"/>
                <a:cs typeface="Courier New"/>
                <a:sym typeface="Courier New"/>
              </a:rPr>
              <a:t>Total_Responses</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FROM survey</a:t>
            </a:r>
          </a:p>
          <a:p>
            <a:pPr lvl="0">
              <a:buClr>
                <a:schemeClr val="dk1"/>
              </a:buClr>
              <a:buSzPts val="1100"/>
            </a:pPr>
            <a:r>
              <a:rPr lang="en-US" sz="900" dirty="0" smtClean="0">
                <a:latin typeface="Courier New"/>
                <a:ea typeface="Courier New"/>
                <a:cs typeface="Courier New"/>
                <a:sym typeface="Courier New"/>
              </a:rPr>
              <a:t>GROUP BY 1;</a:t>
            </a:r>
            <a:endParaRPr sz="900" b="0" i="0" u="none" strike="noStrike" cap="none" dirty="0">
              <a:solidFill>
                <a:srgbClr val="000000"/>
              </a:solidFill>
              <a:latin typeface="Courier New"/>
              <a:ea typeface="Courier New"/>
              <a:cs typeface="Courier New"/>
              <a:sym typeface="Courier New"/>
            </a:endParaRPr>
          </a:p>
        </p:txBody>
      </p:sp>
      <p:pic>
        <p:nvPicPr>
          <p:cNvPr id="1027" name="Picture 3"/>
          <p:cNvPicPr>
            <a:picLocks noChangeAspect="1" noChangeArrowheads="1"/>
          </p:cNvPicPr>
          <p:nvPr/>
        </p:nvPicPr>
        <p:blipFill>
          <a:blip r:embed="rId3"/>
          <a:srcRect/>
          <a:stretch>
            <a:fillRect/>
          </a:stretch>
        </p:blipFill>
        <p:spPr bwMode="auto">
          <a:xfrm>
            <a:off x="244452" y="3162300"/>
            <a:ext cx="6048375" cy="15621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6"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smtClean="0">
                <a:latin typeface="Courier New"/>
                <a:ea typeface="Courier New"/>
                <a:cs typeface="Courier New"/>
                <a:sym typeface="Courier New"/>
              </a:rPr>
              <a:t>SELECT question,</a:t>
            </a:r>
          </a:p>
          <a:p>
            <a:pPr lvl="0">
              <a:buClr>
                <a:schemeClr val="dk1"/>
              </a:buClr>
              <a:buSzPts val="1100"/>
            </a:pPr>
            <a:r>
              <a:rPr lang="en-US" sz="900" dirty="0" smtClean="0">
                <a:latin typeface="Courier New"/>
                <a:ea typeface="Courier New"/>
                <a:cs typeface="Courier New"/>
                <a:sym typeface="Courier New"/>
              </a:rPr>
              <a:t>        COUNT(*) AS '</a:t>
            </a:r>
            <a:r>
              <a:rPr lang="en-US" sz="900" dirty="0" err="1" smtClean="0">
                <a:latin typeface="Courier New"/>
                <a:ea typeface="Courier New"/>
                <a:cs typeface="Courier New"/>
                <a:sym typeface="Courier New"/>
              </a:rPr>
              <a:t>total_responses</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ROUND(((1.0 * COUNT(*) / 500 ) * 100), 1) AS     '</a:t>
            </a:r>
            <a:r>
              <a:rPr lang="en-US" sz="900" dirty="0" err="1" smtClean="0">
                <a:latin typeface="Courier New"/>
                <a:ea typeface="Courier New"/>
                <a:cs typeface="Courier New"/>
                <a:sym typeface="Courier New"/>
              </a:rPr>
              <a:t>perc_of_total</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FROM survey</a:t>
            </a:r>
          </a:p>
          <a:p>
            <a:pPr lvl="0">
              <a:buClr>
                <a:schemeClr val="dk1"/>
              </a:buClr>
              <a:buSzPts val="1100"/>
            </a:pPr>
            <a:r>
              <a:rPr lang="en-US" sz="900" dirty="0" smtClean="0">
                <a:latin typeface="Courier New"/>
                <a:ea typeface="Courier New"/>
                <a:cs typeface="Courier New"/>
                <a:sym typeface="Courier New"/>
              </a:rPr>
              <a:t>GROUP BY 1;</a:t>
            </a:r>
            <a:endParaRPr sz="900" b="0" i="0" u="none" strike="noStrike" cap="none" dirty="0">
              <a:solidFill>
                <a:srgbClr val="000000"/>
              </a:solidFill>
              <a:latin typeface="Courier New"/>
              <a:ea typeface="Courier New"/>
              <a:cs typeface="Courier New"/>
              <a:sym typeface="Courier New"/>
            </a:endParaRPr>
          </a:p>
        </p:txBody>
      </p:sp>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smtClean="0">
                <a:solidFill>
                  <a:srgbClr val="295269"/>
                </a:solidFill>
                <a:latin typeface="Roboto"/>
                <a:ea typeface="Roboto"/>
                <a:cs typeface="Roboto"/>
                <a:sym typeface="Roboto"/>
              </a:rPr>
              <a:t>3. </a:t>
            </a:r>
            <a:r>
              <a:rPr lang="en-US" sz="2000" dirty="0" smtClean="0">
                <a:ea typeface="Roboto"/>
              </a:rPr>
              <a:t>C</a:t>
            </a:r>
            <a:r>
              <a:rPr lang="en-US" sz="2000" dirty="0" smtClean="0"/>
              <a:t>alculate the percentage of users who answer each question</a:t>
            </a:r>
            <a:endParaRPr sz="20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5"/>
            <a:ext cx="4974055"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r>
              <a:rPr lang="en-US" sz="1200" i="1" dirty="0" smtClean="0"/>
              <a:t>Which question(s) of the quiz have a lower completion rates?</a:t>
            </a:r>
          </a:p>
          <a:p>
            <a:r>
              <a:rPr lang="en-US" sz="800" dirty="0" smtClean="0"/>
              <a:t>Rather than using Excel  or Google sheets I added  column to my </a:t>
            </a:r>
            <a:r>
              <a:rPr lang="en-US" sz="800" dirty="0" err="1" smtClean="0"/>
              <a:t>sql</a:t>
            </a:r>
            <a:r>
              <a:rPr lang="en-US" sz="800" dirty="0" smtClean="0"/>
              <a:t> query to highlight the percentage of total (</a:t>
            </a:r>
            <a:r>
              <a:rPr lang="en-US" sz="800" dirty="0" err="1" smtClean="0"/>
              <a:t>perc_of_total</a:t>
            </a:r>
            <a:r>
              <a:rPr lang="en-US" sz="800" dirty="0" smtClean="0"/>
              <a:t>). There were 500 users that initiated a response to the questionnaire. Question 5 had the lowest completion rate of 54% and question 4 had the second lowest completion rate of 72%.</a:t>
            </a:r>
          </a:p>
          <a:p>
            <a:endParaRPr lang="en-US" sz="1200" dirty="0" smtClean="0"/>
          </a:p>
          <a:p>
            <a:r>
              <a:rPr lang="en-US" sz="1200" i="1" dirty="0" smtClean="0"/>
              <a:t>What do you think is the reason?</a:t>
            </a:r>
          </a:p>
          <a:p>
            <a:r>
              <a:rPr lang="en-US" sz="800" dirty="0" smtClean="0"/>
              <a:t>I think the reason that we see the largest drop in completion between questions 4 and 5 is the relevance of the question. Asking a customer when their last eye exam was doesn’t really fit with the other questions being asked. Also the longer a survey is the more drop off you will see which appears to be typical for any online survey. </a:t>
            </a:r>
          </a:p>
          <a:p>
            <a:endParaRPr lang="en-US" sz="800" dirty="0" smtClean="0"/>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pic>
        <p:nvPicPr>
          <p:cNvPr id="2050" name="Picture 2"/>
          <p:cNvPicPr>
            <a:picLocks noChangeAspect="1" noChangeArrowheads="1"/>
          </p:cNvPicPr>
          <p:nvPr/>
        </p:nvPicPr>
        <p:blipFill>
          <a:blip r:embed="rId3"/>
          <a:srcRect/>
          <a:stretch>
            <a:fillRect/>
          </a:stretch>
        </p:blipFill>
        <p:spPr bwMode="auto">
          <a:xfrm>
            <a:off x="5307558" y="2357295"/>
            <a:ext cx="3597606" cy="823927"/>
          </a:xfrm>
          <a:prstGeom prst="rect">
            <a:avLst/>
          </a:prstGeom>
          <a:noFill/>
          <a:ln w="9525">
            <a:noFill/>
            <a:miter lim="800000"/>
            <a:headEnd/>
            <a:tailEnd/>
          </a:ln>
        </p:spPr>
      </p:pic>
      <p:pic>
        <p:nvPicPr>
          <p:cNvPr id="2051" name="Picture 3"/>
          <p:cNvPicPr>
            <a:picLocks noChangeAspect="1" noChangeArrowheads="1"/>
          </p:cNvPicPr>
          <p:nvPr/>
        </p:nvPicPr>
        <p:blipFill>
          <a:blip r:embed="rId4"/>
          <a:srcRect/>
          <a:stretch>
            <a:fillRect/>
          </a:stretch>
        </p:blipFill>
        <p:spPr bwMode="auto">
          <a:xfrm>
            <a:off x="188582" y="3064705"/>
            <a:ext cx="4746718" cy="1207044"/>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smtClean="0">
                <a:solidFill>
                  <a:srgbClr val="295269"/>
                </a:solidFill>
                <a:latin typeface="Roboto"/>
                <a:ea typeface="Roboto"/>
                <a:cs typeface="Roboto"/>
                <a:sym typeface="Roboto"/>
              </a:rPr>
              <a:t>4. </a:t>
            </a:r>
            <a:r>
              <a:rPr lang="en-US" sz="2000" dirty="0" err="1" smtClean="0"/>
              <a:t>Warby</a:t>
            </a:r>
            <a:r>
              <a:rPr lang="en-US" sz="2000" dirty="0" smtClean="0"/>
              <a:t> Parker's purchase funnel</a:t>
            </a:r>
            <a:endParaRPr sz="20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5"/>
            <a:ext cx="8520600" cy="127574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smtClean="0"/>
              <a:t>What are the column names?</a:t>
            </a:r>
          </a:p>
          <a:p>
            <a:pPr lvl="0">
              <a:lnSpc>
                <a:spcPct val="115000"/>
              </a:lnSpc>
              <a:buClr>
                <a:schemeClr val="dk1"/>
              </a:buClr>
              <a:buSzPts val="1100"/>
            </a:pPr>
            <a:endParaRPr lang="en-US" sz="1000" b="0" i="0" u="none" strike="noStrike" cap="none" dirty="0" smtClean="0">
              <a:solidFill>
                <a:srgbClr val="000000"/>
              </a:solidFill>
              <a:latin typeface="Roboto"/>
              <a:ea typeface="Roboto"/>
              <a:cs typeface="Roboto"/>
              <a:sym typeface="Roboto"/>
            </a:endParaRPr>
          </a:p>
          <a:p>
            <a:pPr lvl="0">
              <a:lnSpc>
                <a:spcPct val="115000"/>
              </a:lnSpc>
              <a:buClr>
                <a:schemeClr val="dk1"/>
              </a:buClr>
              <a:buSzPts val="1100"/>
            </a:pPr>
            <a:r>
              <a:rPr lang="en-US" sz="1000" b="0" i="0" u="none" strike="noStrike" cap="none" dirty="0" smtClean="0">
                <a:solidFill>
                  <a:srgbClr val="000000"/>
                </a:solidFill>
                <a:latin typeface="Roboto"/>
                <a:ea typeface="Roboto"/>
                <a:cs typeface="Roboto"/>
                <a:sym typeface="Roboto"/>
              </a:rPr>
              <a:t>The column names for the quiz, </a:t>
            </a:r>
            <a:r>
              <a:rPr lang="en-US" sz="1000" b="0" i="0" u="none" strike="noStrike" cap="none" dirty="0" err="1" smtClean="0">
                <a:solidFill>
                  <a:srgbClr val="000000"/>
                </a:solidFill>
                <a:latin typeface="Roboto"/>
                <a:ea typeface="Roboto"/>
                <a:cs typeface="Roboto"/>
                <a:sym typeface="Roboto"/>
              </a:rPr>
              <a:t>home_try_on</a:t>
            </a:r>
            <a:r>
              <a:rPr lang="en-US" sz="1000" b="0" i="0" u="none" strike="noStrike" cap="none" dirty="0" smtClean="0">
                <a:solidFill>
                  <a:srgbClr val="000000"/>
                </a:solidFill>
                <a:latin typeface="Roboto"/>
                <a:ea typeface="Roboto"/>
                <a:cs typeface="Roboto"/>
                <a:sym typeface="Roboto"/>
              </a:rPr>
              <a:t>, and purchase tables are listed below</a:t>
            </a:r>
            <a:endParaRPr sz="1000" b="0" i="0" u="none" strike="noStrike" cap="none" dirty="0">
              <a:solidFill>
                <a:srgbClr val="000000"/>
              </a:solidFill>
              <a:latin typeface="Roboto"/>
              <a:ea typeface="Roboto"/>
              <a:cs typeface="Roboto"/>
              <a:sym typeface="Roboto"/>
            </a:endParaRPr>
          </a:p>
        </p:txBody>
      </p:sp>
      <p:graphicFrame>
        <p:nvGraphicFramePr>
          <p:cNvPr id="317" name="Shape 317"/>
          <p:cNvGraphicFramePr/>
          <p:nvPr/>
        </p:nvGraphicFramePr>
        <p:xfrm>
          <a:off x="252483" y="2606723"/>
          <a:ext cx="5321200" cy="2316270"/>
        </p:xfrm>
        <a:graphic>
          <a:graphicData uri="http://schemas.openxmlformats.org/drawingml/2006/table">
            <a:tbl>
              <a:tblPr>
                <a:noFill/>
                <a:tableStyleId>{41C52BF7-F10D-42DD-8479-FF2DDF1A0279}</a:tableStyleId>
              </a:tblPr>
              <a:tblGrid>
                <a:gridCol w="1494292"/>
                <a:gridCol w="1913454"/>
                <a:gridCol w="1913454"/>
              </a:tblGrid>
              <a:tr h="387536">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smtClean="0">
                          <a:solidFill>
                            <a:srgbClr val="FFFFFF"/>
                          </a:solidFill>
                        </a:rPr>
                        <a:t>quiz</a:t>
                      </a:r>
                      <a:r>
                        <a:rPr lang="en-US" sz="1000" b="1" u="none" strike="noStrike" cap="none" baseline="0" dirty="0" smtClean="0">
                          <a:solidFill>
                            <a:srgbClr val="FFFFFF"/>
                          </a:solidFill>
                        </a:rPr>
                        <a:t> table column names</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smtClean="0">
                          <a:solidFill>
                            <a:srgbClr val="FFFFFF"/>
                          </a:solidFill>
                        </a:rPr>
                        <a:t>h</a:t>
                      </a:r>
                      <a:r>
                        <a:rPr lang="en" sz="1000" b="1" u="none" strike="noStrike" cap="none" dirty="0" smtClean="0">
                          <a:solidFill>
                            <a:srgbClr val="FFFFFF"/>
                          </a:solidFill>
                        </a:rPr>
                        <a:t>ome_try_on table column names</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purchase</a:t>
                      </a:r>
                      <a:r>
                        <a:rPr lang="en" sz="1000" b="1" u="none" strike="noStrike" cap="none" baseline="0" dirty="0" smtClean="0">
                          <a:solidFill>
                            <a:srgbClr val="FFFFFF"/>
                          </a:solidFill>
                        </a:rPr>
                        <a:t> table column names</a:t>
                      </a:r>
                      <a:endParaRPr sz="1000" b="1" u="none" strike="noStrike" cap="none" dirty="0">
                        <a:solidFill>
                          <a:srgbClr val="FFFFFF"/>
                        </a:solidFill>
                      </a:endParaRPr>
                    </a:p>
                  </a:txBody>
                  <a:tcPr marL="91425" marR="91425" marT="91425" marB="91425">
                    <a:solidFill>
                      <a:srgbClr val="204056">
                        <a:alpha val="82352"/>
                      </a:srgbClr>
                    </a:solidFill>
                  </a:tcPr>
                </a:tc>
              </a:tr>
              <a:tr h="24220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err="1" smtClean="0"/>
                        <a:t>user_id</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err="1" smtClean="0"/>
                        <a:t>user_id</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err="1" smtClean="0"/>
                        <a:t>user_id</a:t>
                      </a:r>
                      <a:endParaRPr lang="en-US" sz="800" u="none" strike="noStrike" cap="none" dirty="0" smtClean="0"/>
                    </a:p>
                  </a:txBody>
                  <a:tcPr marL="91425" marR="91425" marT="91425" marB="91425"/>
                </a:tc>
              </a:tr>
              <a:tr h="24220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style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err="1" smtClean="0"/>
                        <a:t>number_of_pairs</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err="1" smtClean="0"/>
                        <a:t>product_id</a:t>
                      </a:r>
                      <a:endParaRPr sz="800" u="none" strike="noStrike" cap="none" dirty="0"/>
                    </a:p>
                  </a:txBody>
                  <a:tcPr marL="91425" marR="91425" marT="91425" marB="91425"/>
                </a:tc>
              </a:tr>
              <a:tr h="24220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fit</a:t>
                      </a:r>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address</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style</a:t>
                      </a:r>
                      <a:endParaRPr sz="800" u="none" strike="noStrike" cap="none" dirty="0"/>
                    </a:p>
                  </a:txBody>
                  <a:tcPr marL="91425" marR="91425" marT="91425" marB="91425"/>
                </a:tc>
              </a:tr>
              <a:tr h="24220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shape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err="1" smtClean="0"/>
                        <a:t>model_name</a:t>
                      </a:r>
                      <a:endParaRPr sz="800" u="none" strike="noStrike" cap="none" dirty="0"/>
                    </a:p>
                  </a:txBody>
                  <a:tcPr marL="91425" marR="91425" marT="91425" marB="91425"/>
                </a:tc>
              </a:tr>
              <a:tr h="24220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color</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color</a:t>
                      </a:r>
                      <a:endParaRPr sz="800" u="none" strike="noStrike" cap="none" dirty="0"/>
                    </a:p>
                  </a:txBody>
                  <a:tcPr marL="91425" marR="91425" marT="91425" marB="91425"/>
                </a:tc>
              </a:tr>
              <a:tr h="242201">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price</a:t>
                      </a:r>
                      <a:endParaRPr sz="800" u="none" strike="noStrike" cap="none" dirty="0"/>
                    </a:p>
                  </a:txBody>
                  <a:tcPr marL="91425" marR="91425" marT="91425" marB="91425"/>
                </a:tc>
              </a:tr>
            </a:tbl>
          </a:graphicData>
        </a:graphic>
      </p:graphicFrame>
      <p:pic>
        <p:nvPicPr>
          <p:cNvPr id="1026" name="Picture 2"/>
          <p:cNvPicPr>
            <a:picLocks noChangeAspect="1" noChangeArrowheads="1"/>
          </p:cNvPicPr>
          <p:nvPr/>
        </p:nvPicPr>
        <p:blipFill>
          <a:blip r:embed="rId3"/>
          <a:srcRect/>
          <a:stretch>
            <a:fillRect/>
          </a:stretch>
        </p:blipFill>
        <p:spPr bwMode="auto">
          <a:xfrm>
            <a:off x="5826315" y="2237311"/>
            <a:ext cx="2539763" cy="905198"/>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5742296" y="3241130"/>
            <a:ext cx="2712493" cy="583939"/>
          </a:xfrm>
          <a:prstGeom prst="rect">
            <a:avLst/>
          </a:prstGeom>
          <a:noFill/>
          <a:ln w="9525">
            <a:noFill/>
            <a:miter lim="800000"/>
            <a:headEnd/>
            <a:tailEnd/>
          </a:ln>
        </p:spPr>
      </p:pic>
      <p:pic>
        <p:nvPicPr>
          <p:cNvPr id="1028" name="Picture 4"/>
          <p:cNvPicPr>
            <a:picLocks noChangeAspect="1" noChangeArrowheads="1"/>
          </p:cNvPicPr>
          <p:nvPr/>
        </p:nvPicPr>
        <p:blipFill>
          <a:blip r:embed="rId5"/>
          <a:srcRect/>
          <a:stretch>
            <a:fillRect/>
          </a:stretch>
        </p:blipFill>
        <p:spPr bwMode="auto">
          <a:xfrm>
            <a:off x="5885313" y="3920392"/>
            <a:ext cx="2501237" cy="97742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smtClean="0">
                <a:solidFill>
                  <a:srgbClr val="295269"/>
                </a:solidFill>
                <a:latin typeface="Roboto"/>
                <a:ea typeface="Roboto"/>
                <a:cs typeface="Roboto"/>
                <a:sym typeface="Roboto"/>
              </a:rPr>
              <a:t>5. </a:t>
            </a:r>
            <a:r>
              <a:rPr lang="en-US" sz="2000" dirty="0" smtClean="0"/>
              <a:t>We'd like to create a new table</a:t>
            </a:r>
            <a:endParaRPr sz="20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smtClean="0">
                <a:latin typeface="Courier New"/>
                <a:ea typeface="Courier New"/>
                <a:cs typeface="Courier New"/>
                <a:sym typeface="Courier New"/>
              </a:rPr>
              <a:t>SELECT </a:t>
            </a:r>
            <a:r>
              <a:rPr lang="en-US" sz="900" dirty="0" err="1" smtClean="0">
                <a:latin typeface="Courier New"/>
                <a:ea typeface="Courier New"/>
                <a:cs typeface="Courier New"/>
                <a:sym typeface="Courier New"/>
              </a:rPr>
              <a:t>q.user_id</a:t>
            </a:r>
            <a:r>
              <a:rPr lang="en-US" sz="900" dirty="0" smtClean="0">
                <a:latin typeface="Courier New"/>
                <a:ea typeface="Courier New"/>
                <a:cs typeface="Courier New"/>
                <a:sym typeface="Courier New"/>
              </a:rPr>
              <a:t> AS '</a:t>
            </a:r>
            <a:r>
              <a:rPr lang="en-US" sz="900" dirty="0" err="1" smtClean="0">
                <a:latin typeface="Courier New"/>
                <a:ea typeface="Courier New"/>
                <a:cs typeface="Courier New"/>
                <a:sym typeface="Courier New"/>
              </a:rPr>
              <a:t>user_id</a:t>
            </a:r>
            <a:r>
              <a:rPr lang="en-US" sz="900" dirty="0" smtClean="0">
                <a:latin typeface="Courier New"/>
                <a:ea typeface="Courier New"/>
                <a:cs typeface="Courier New"/>
                <a:sym typeface="Courier New"/>
              </a:rPr>
              <a:t>', </a:t>
            </a:r>
          </a:p>
          <a:p>
            <a:pPr lvl="0">
              <a:buClr>
                <a:schemeClr val="dk1"/>
              </a:buClr>
              <a:buSzPts val="1100"/>
            </a:pPr>
            <a:r>
              <a:rPr lang="en-US" sz="900" dirty="0" smtClean="0">
                <a:latin typeface="Courier New"/>
                <a:ea typeface="Courier New"/>
                <a:cs typeface="Courier New"/>
                <a:sym typeface="Courier New"/>
              </a:rPr>
              <a:t>			CASE</a:t>
            </a:r>
          </a:p>
          <a:p>
            <a:pPr lvl="0">
              <a:buClr>
                <a:schemeClr val="dk1"/>
              </a:buClr>
              <a:buSzPts val="1100"/>
            </a:pPr>
            <a:r>
              <a:rPr lang="en-US" sz="900" dirty="0" smtClean="0">
                <a:latin typeface="Courier New"/>
                <a:ea typeface="Courier New"/>
                <a:cs typeface="Courier New"/>
                <a:sym typeface="Courier New"/>
              </a:rPr>
              <a:t>        WHEN </a:t>
            </a:r>
            <a:r>
              <a:rPr lang="en-US" sz="900" dirty="0" err="1" smtClean="0">
                <a:latin typeface="Courier New"/>
                <a:ea typeface="Courier New"/>
                <a:cs typeface="Courier New"/>
                <a:sym typeface="Courier New"/>
              </a:rPr>
              <a:t>h.user_id</a:t>
            </a:r>
            <a:r>
              <a:rPr lang="en-US" sz="900" dirty="0" smtClean="0">
                <a:latin typeface="Courier New"/>
                <a:ea typeface="Courier New"/>
                <a:cs typeface="Courier New"/>
                <a:sym typeface="Courier New"/>
              </a:rPr>
              <a:t> IS NULL THEN 'False'</a:t>
            </a:r>
          </a:p>
          <a:p>
            <a:pPr lvl="0">
              <a:buClr>
                <a:schemeClr val="dk1"/>
              </a:buClr>
              <a:buSzPts val="1100"/>
            </a:pPr>
            <a:r>
              <a:rPr lang="en-US" sz="900" dirty="0" smtClean="0">
                <a:latin typeface="Courier New"/>
                <a:ea typeface="Courier New"/>
                <a:cs typeface="Courier New"/>
                <a:sym typeface="Courier New"/>
              </a:rPr>
              <a:t>        ELSE 'True' END AS '</a:t>
            </a:r>
            <a:r>
              <a:rPr lang="en-US" sz="900" dirty="0" err="1" smtClean="0">
                <a:latin typeface="Courier New"/>
                <a:ea typeface="Courier New"/>
                <a:cs typeface="Courier New"/>
                <a:sym typeface="Courier New"/>
              </a:rPr>
              <a:t>is_home_try_on</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h.number_of_pairs</a:t>
            </a:r>
            <a:r>
              <a:rPr lang="en-US" sz="900" dirty="0" smtClean="0">
                <a:latin typeface="Courier New"/>
                <a:ea typeface="Courier New"/>
                <a:cs typeface="Courier New"/>
                <a:sym typeface="Courier New"/>
              </a:rPr>
              <a:t> AS '</a:t>
            </a:r>
            <a:r>
              <a:rPr lang="en-US" sz="900" dirty="0" err="1" smtClean="0">
                <a:latin typeface="Courier New"/>
                <a:ea typeface="Courier New"/>
                <a:cs typeface="Courier New"/>
                <a:sym typeface="Courier New"/>
              </a:rPr>
              <a:t>number_of_pairs</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CASE</a:t>
            </a:r>
          </a:p>
          <a:p>
            <a:pPr lvl="0">
              <a:buClr>
                <a:schemeClr val="dk1"/>
              </a:buClr>
              <a:buSzPts val="1100"/>
            </a:pPr>
            <a:r>
              <a:rPr lang="en-US" sz="900" dirty="0" smtClean="0">
                <a:latin typeface="Courier New"/>
                <a:ea typeface="Courier New"/>
                <a:cs typeface="Courier New"/>
                <a:sym typeface="Courier New"/>
              </a:rPr>
              <a:t>      	WHEN </a:t>
            </a:r>
            <a:r>
              <a:rPr lang="en-US" sz="900" dirty="0" err="1" smtClean="0">
                <a:latin typeface="Courier New"/>
                <a:ea typeface="Courier New"/>
                <a:cs typeface="Courier New"/>
                <a:sym typeface="Courier New"/>
              </a:rPr>
              <a:t>p.user_id</a:t>
            </a:r>
            <a:r>
              <a:rPr lang="en-US" sz="900" dirty="0" smtClean="0">
                <a:latin typeface="Courier New"/>
                <a:ea typeface="Courier New"/>
                <a:cs typeface="Courier New"/>
                <a:sym typeface="Courier New"/>
              </a:rPr>
              <a:t> IS NULL THEN 'False'</a:t>
            </a:r>
          </a:p>
          <a:p>
            <a:pPr lvl="0">
              <a:buClr>
                <a:schemeClr val="dk1"/>
              </a:buClr>
              <a:buSzPts val="1100"/>
            </a:pPr>
            <a:r>
              <a:rPr lang="en-US" sz="900" dirty="0" smtClean="0">
                <a:latin typeface="Courier New"/>
                <a:ea typeface="Courier New"/>
                <a:cs typeface="Courier New"/>
                <a:sym typeface="Courier New"/>
              </a:rPr>
              <a:t>        ELSE 'True' END AS '</a:t>
            </a:r>
            <a:r>
              <a:rPr lang="en-US" sz="900" dirty="0" err="1" smtClean="0">
                <a:latin typeface="Courier New"/>
                <a:ea typeface="Courier New"/>
                <a:cs typeface="Courier New"/>
                <a:sym typeface="Courier New"/>
              </a:rPr>
              <a:t>is_purchase</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FROM quiz AS q</a:t>
            </a:r>
          </a:p>
          <a:p>
            <a:pPr lvl="0">
              <a:buClr>
                <a:schemeClr val="dk1"/>
              </a:buClr>
              <a:buSzPts val="1100"/>
            </a:pPr>
            <a:r>
              <a:rPr lang="en-US" sz="900" dirty="0" smtClean="0">
                <a:latin typeface="Courier New"/>
                <a:ea typeface="Courier New"/>
                <a:cs typeface="Courier New"/>
                <a:sym typeface="Courier New"/>
              </a:rPr>
              <a:t>LEFT JOIN </a:t>
            </a:r>
            <a:r>
              <a:rPr lang="en-US" sz="900" dirty="0" err="1" smtClean="0">
                <a:latin typeface="Courier New"/>
                <a:ea typeface="Courier New"/>
                <a:cs typeface="Courier New"/>
                <a:sym typeface="Courier New"/>
              </a:rPr>
              <a:t>home_try_on</a:t>
            </a:r>
            <a:r>
              <a:rPr lang="en-US" sz="900" dirty="0" smtClean="0">
                <a:latin typeface="Courier New"/>
                <a:ea typeface="Courier New"/>
                <a:cs typeface="Courier New"/>
                <a:sym typeface="Courier New"/>
              </a:rPr>
              <a:t> AS h</a:t>
            </a:r>
          </a:p>
          <a:p>
            <a:pPr lvl="0">
              <a:buClr>
                <a:schemeClr val="dk1"/>
              </a:buClr>
              <a:buSzPts val="1100"/>
            </a:pPr>
            <a:r>
              <a:rPr lang="en-US" sz="900" dirty="0" smtClean="0">
                <a:latin typeface="Courier New"/>
                <a:ea typeface="Courier New"/>
                <a:cs typeface="Courier New"/>
                <a:sym typeface="Courier New"/>
              </a:rPr>
              <a:t>ON </a:t>
            </a:r>
            <a:r>
              <a:rPr lang="en-US" sz="900" dirty="0" err="1" smtClean="0">
                <a:latin typeface="Courier New"/>
                <a:ea typeface="Courier New"/>
                <a:cs typeface="Courier New"/>
                <a:sym typeface="Courier New"/>
              </a:rPr>
              <a:t>q.user_id</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h.user_id</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LEFT JOIN purchase AS p</a:t>
            </a:r>
          </a:p>
          <a:p>
            <a:pPr lvl="0">
              <a:buClr>
                <a:schemeClr val="dk1"/>
              </a:buClr>
              <a:buSzPts val="1100"/>
            </a:pPr>
            <a:r>
              <a:rPr lang="en-US" sz="900" dirty="0" smtClean="0">
                <a:latin typeface="Courier New"/>
                <a:ea typeface="Courier New"/>
                <a:cs typeface="Courier New"/>
                <a:sym typeface="Courier New"/>
              </a:rPr>
              <a:t>ON </a:t>
            </a:r>
            <a:r>
              <a:rPr lang="en-US" sz="900" dirty="0" err="1" smtClean="0">
                <a:latin typeface="Courier New"/>
                <a:ea typeface="Courier New"/>
                <a:cs typeface="Courier New"/>
                <a:sym typeface="Courier New"/>
              </a:rPr>
              <a:t>q.user_id</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p.user_id</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In this newly created table I did a LEFT JOIN to determine if those users that engaged in the quiz had any entries in the </a:t>
            </a:r>
            <a:r>
              <a:rPr lang="en-US" sz="1200" dirty="0" err="1" smtClean="0">
                <a:latin typeface="Roboto"/>
                <a:ea typeface="Roboto"/>
                <a:cs typeface="Roboto"/>
                <a:sym typeface="Roboto"/>
              </a:rPr>
              <a:t>home_try_on</a:t>
            </a:r>
            <a:r>
              <a:rPr lang="en-US" sz="1200" dirty="0" smtClean="0">
                <a:latin typeface="Roboto"/>
                <a:ea typeface="Roboto"/>
                <a:cs typeface="Roboto"/>
                <a:sym typeface="Roboto"/>
              </a:rPr>
              <a:t> or purchase table.</a:t>
            </a:r>
          </a:p>
          <a:p>
            <a:pPr marL="0" marR="0" lvl="0" indent="0" algn="l" rtl="0">
              <a:lnSpc>
                <a:spcPct val="115000"/>
              </a:lnSpc>
              <a:spcBef>
                <a:spcPts val="0"/>
              </a:spcBef>
              <a:spcAft>
                <a:spcPts val="0"/>
              </a:spcAft>
              <a:buClr>
                <a:schemeClr val="dk1"/>
              </a:buClr>
              <a:buSzPts val="1100"/>
              <a:buFont typeface="Arial"/>
              <a:buNone/>
            </a:pPr>
            <a:endParaRPr lang="en-US" sz="12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In the table below are the first ten rows that were returned in the query. </a:t>
            </a:r>
            <a:endParaRPr sz="1200" b="0" i="0" u="none" strike="noStrike" cap="none" dirty="0">
              <a:solidFill>
                <a:srgbClr val="000000"/>
              </a:solidFill>
              <a:latin typeface="Roboto"/>
              <a:ea typeface="Roboto"/>
              <a:cs typeface="Roboto"/>
              <a:sym typeface="Roboto"/>
            </a:endParaRPr>
          </a:p>
        </p:txBody>
      </p:sp>
      <p:pic>
        <p:nvPicPr>
          <p:cNvPr id="3074" name="Picture 2"/>
          <p:cNvPicPr>
            <a:picLocks noChangeAspect="1" noChangeArrowheads="1"/>
          </p:cNvPicPr>
          <p:nvPr/>
        </p:nvPicPr>
        <p:blipFill>
          <a:blip r:embed="rId3"/>
          <a:srcRect/>
          <a:stretch>
            <a:fillRect/>
          </a:stretch>
        </p:blipFill>
        <p:spPr bwMode="auto">
          <a:xfrm>
            <a:off x="6980829" y="2997747"/>
            <a:ext cx="2067636" cy="1879180"/>
          </a:xfrm>
          <a:prstGeom prst="rect">
            <a:avLst/>
          </a:prstGeom>
          <a:noFill/>
          <a:ln w="9525">
            <a:no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136051" y="2756636"/>
            <a:ext cx="4899973" cy="2175222"/>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04717"/>
            <a:ext cx="8520600" cy="566382"/>
          </a:xfrm>
          <a:prstGeom prst="rect">
            <a:avLst/>
          </a:prstGeom>
          <a:noFill/>
          <a:ln>
            <a:noFill/>
          </a:ln>
        </p:spPr>
        <p:txBody>
          <a:bodyPr spcFirstLastPara="1" wrap="square" lIns="91425" tIns="91425" rIns="91425" bIns="91425" anchor="b" anchorCtr="0">
            <a:noAutofit/>
          </a:bodyPr>
          <a:lstStyle/>
          <a:p>
            <a:pPr lvl="0">
              <a:buSzPts val="2400"/>
            </a:pPr>
            <a:r>
              <a:rPr lang="en" sz="2400" b="1" i="0" u="none" strike="noStrike" cap="none" dirty="0" smtClean="0">
                <a:solidFill>
                  <a:srgbClr val="295269"/>
                </a:solidFill>
                <a:latin typeface="Roboto"/>
                <a:ea typeface="Roboto"/>
                <a:cs typeface="Roboto"/>
                <a:sym typeface="Roboto"/>
              </a:rPr>
              <a:t>6. </a:t>
            </a:r>
            <a:r>
              <a:rPr lang="en-US" sz="1800" dirty="0" smtClean="0"/>
              <a:t>Once we have the data in this format, we can analyze it in several ways</a:t>
            </a:r>
            <a:endParaRPr sz="18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SzPts val="900"/>
            </a:pPr>
            <a:endParaRPr lang="en-US" sz="700" dirty="0" smtClean="0">
              <a:latin typeface="Courier New"/>
              <a:ea typeface="Courier New"/>
              <a:cs typeface="Courier New"/>
              <a:sym typeface="Courier New"/>
            </a:endParaRPr>
          </a:p>
          <a:p>
            <a:pPr lvl="0">
              <a:buSzPts val="900"/>
            </a:pPr>
            <a:endParaRPr lang="en-US" sz="700" dirty="0" smtClean="0">
              <a:latin typeface="Courier New"/>
              <a:ea typeface="Courier New"/>
              <a:cs typeface="Courier New"/>
              <a:sym typeface="Courier New"/>
            </a:endParaRPr>
          </a:p>
          <a:p>
            <a:pPr lvl="0">
              <a:buSzPts val="900"/>
            </a:pPr>
            <a:endParaRPr lang="en-US" sz="700" dirty="0" smtClean="0">
              <a:latin typeface="Courier New"/>
              <a:ea typeface="Courier New"/>
              <a:cs typeface="Courier New"/>
              <a:sym typeface="Courier New"/>
            </a:endParaRPr>
          </a:p>
          <a:p>
            <a:pPr lvl="0">
              <a:buSzPts val="900"/>
            </a:pPr>
            <a:endParaRPr lang="en-US" sz="700" dirty="0" smtClean="0">
              <a:latin typeface="Courier New"/>
              <a:ea typeface="Courier New"/>
              <a:cs typeface="Courier New"/>
              <a:sym typeface="Courier New"/>
            </a:endParaRPr>
          </a:p>
          <a:p>
            <a:pPr lvl="0">
              <a:buSzPts val="900"/>
            </a:pPr>
            <a:endParaRPr lang="en-US" sz="700" dirty="0" smtClean="0">
              <a:latin typeface="Courier New"/>
              <a:ea typeface="Courier New"/>
              <a:cs typeface="Courier New"/>
              <a:sym typeface="Courier New"/>
            </a:endParaRPr>
          </a:p>
          <a:p>
            <a:pPr lvl="0">
              <a:buSzPts val="900"/>
            </a:pPr>
            <a:endParaRPr lang="en-US" sz="700" dirty="0" smtClean="0">
              <a:latin typeface="Courier New"/>
              <a:ea typeface="Courier New"/>
              <a:cs typeface="Courier New"/>
              <a:sym typeface="Courier New"/>
            </a:endParaRPr>
          </a:p>
          <a:p>
            <a:pPr lvl="0">
              <a:buSzPts val="900"/>
            </a:pPr>
            <a:r>
              <a:rPr lang="en-US" sz="700" dirty="0" smtClean="0">
                <a:latin typeface="Courier New"/>
                <a:ea typeface="Courier New"/>
                <a:cs typeface="Courier New"/>
                <a:sym typeface="Courier New"/>
              </a:rPr>
              <a:t>WITH funnels AS (SELECT </a:t>
            </a:r>
            <a:r>
              <a:rPr lang="en-US" sz="700" dirty="0" err="1" smtClean="0">
                <a:latin typeface="Courier New"/>
                <a:ea typeface="Courier New"/>
                <a:cs typeface="Courier New"/>
                <a:sym typeface="Courier New"/>
              </a:rPr>
              <a:t>q.user_id</a:t>
            </a:r>
            <a:r>
              <a:rPr lang="en-US" sz="700" dirty="0" smtClean="0">
                <a:latin typeface="Courier New"/>
                <a:ea typeface="Courier New"/>
                <a:cs typeface="Courier New"/>
                <a:sym typeface="Courier New"/>
              </a:rPr>
              <a:t> AS '</a:t>
            </a:r>
            <a:r>
              <a:rPr lang="en-US" sz="700" dirty="0" err="1" smtClean="0">
                <a:latin typeface="Courier New"/>
                <a:ea typeface="Courier New"/>
                <a:cs typeface="Courier New"/>
                <a:sym typeface="Courier New"/>
              </a:rPr>
              <a:t>user_id</a:t>
            </a:r>
            <a:r>
              <a:rPr lang="en-US" sz="700" dirty="0" smtClean="0">
                <a:latin typeface="Courier New"/>
                <a:ea typeface="Courier New"/>
                <a:cs typeface="Courier New"/>
                <a:sym typeface="Courier New"/>
              </a:rPr>
              <a:t>', CASE</a:t>
            </a:r>
          </a:p>
          <a:p>
            <a:pPr lvl="0">
              <a:buSzPts val="900"/>
            </a:pPr>
            <a:r>
              <a:rPr lang="en-US" sz="700" dirty="0" smtClean="0">
                <a:latin typeface="Courier New"/>
                <a:ea typeface="Courier New"/>
                <a:cs typeface="Courier New"/>
                <a:sym typeface="Courier New"/>
              </a:rPr>
              <a:t>        WHEN </a:t>
            </a:r>
            <a:r>
              <a:rPr lang="en-US" sz="700" dirty="0" err="1" smtClean="0">
                <a:latin typeface="Courier New"/>
                <a:ea typeface="Courier New"/>
                <a:cs typeface="Courier New"/>
                <a:sym typeface="Courier New"/>
              </a:rPr>
              <a:t>h.user_id</a:t>
            </a:r>
            <a:r>
              <a:rPr lang="en-US" sz="700" dirty="0" smtClean="0">
                <a:latin typeface="Courier New"/>
                <a:ea typeface="Courier New"/>
                <a:cs typeface="Courier New"/>
                <a:sym typeface="Courier New"/>
              </a:rPr>
              <a:t> IS NULL THEN 'False'</a:t>
            </a:r>
          </a:p>
          <a:p>
            <a:pPr lvl="0">
              <a:buSzPts val="900"/>
            </a:pPr>
            <a:r>
              <a:rPr lang="en-US" sz="700" dirty="0" smtClean="0">
                <a:latin typeface="Courier New"/>
                <a:ea typeface="Courier New"/>
                <a:cs typeface="Courier New"/>
                <a:sym typeface="Courier New"/>
              </a:rPr>
              <a:t>        ELSE 'True' END AS '</a:t>
            </a:r>
            <a:r>
              <a:rPr lang="en-US" sz="700" dirty="0" err="1" smtClean="0">
                <a:latin typeface="Courier New"/>
                <a:ea typeface="Courier New"/>
                <a:cs typeface="Courier New"/>
                <a:sym typeface="Courier New"/>
              </a:rPr>
              <a:t>is_home_try_on</a:t>
            </a:r>
            <a:r>
              <a:rPr lang="en-US" sz="700" dirty="0" smtClean="0">
                <a:latin typeface="Courier New"/>
                <a:ea typeface="Courier New"/>
                <a:cs typeface="Courier New"/>
                <a:sym typeface="Courier New"/>
              </a:rPr>
              <a:t>',</a:t>
            </a:r>
          </a:p>
          <a:p>
            <a:pPr lvl="0">
              <a:buSzPts val="900"/>
            </a:pPr>
            <a:r>
              <a:rPr lang="en-US" sz="700" dirty="0" smtClean="0">
                <a:latin typeface="Courier New"/>
                <a:ea typeface="Courier New"/>
                <a:cs typeface="Courier New"/>
                <a:sym typeface="Courier New"/>
              </a:rPr>
              <a:t>      </a:t>
            </a:r>
            <a:r>
              <a:rPr lang="en-US" sz="700" dirty="0" err="1" smtClean="0">
                <a:latin typeface="Courier New"/>
                <a:ea typeface="Courier New"/>
                <a:cs typeface="Courier New"/>
                <a:sym typeface="Courier New"/>
              </a:rPr>
              <a:t>h.number_of_pairs</a:t>
            </a:r>
            <a:r>
              <a:rPr lang="en-US" sz="700" dirty="0" smtClean="0">
                <a:latin typeface="Courier New"/>
                <a:ea typeface="Courier New"/>
                <a:cs typeface="Courier New"/>
                <a:sym typeface="Courier New"/>
              </a:rPr>
              <a:t> AS '</a:t>
            </a:r>
            <a:r>
              <a:rPr lang="en-US" sz="700" dirty="0" err="1" smtClean="0">
                <a:latin typeface="Courier New"/>
                <a:ea typeface="Courier New"/>
                <a:cs typeface="Courier New"/>
                <a:sym typeface="Courier New"/>
              </a:rPr>
              <a:t>number_of_pairs</a:t>
            </a:r>
            <a:r>
              <a:rPr lang="en-US" sz="700" dirty="0" smtClean="0">
                <a:latin typeface="Courier New"/>
                <a:ea typeface="Courier New"/>
                <a:cs typeface="Courier New"/>
                <a:sym typeface="Courier New"/>
              </a:rPr>
              <a:t>',</a:t>
            </a:r>
          </a:p>
          <a:p>
            <a:pPr lvl="0">
              <a:buSzPts val="900"/>
            </a:pPr>
            <a:r>
              <a:rPr lang="en-US" sz="700" dirty="0" smtClean="0">
                <a:latin typeface="Courier New"/>
                <a:ea typeface="Courier New"/>
                <a:cs typeface="Courier New"/>
                <a:sym typeface="Courier New"/>
              </a:rPr>
              <a:t>      CASE WHEN </a:t>
            </a:r>
            <a:r>
              <a:rPr lang="en-US" sz="700" dirty="0" err="1" smtClean="0">
                <a:latin typeface="Courier New"/>
                <a:ea typeface="Courier New"/>
                <a:cs typeface="Courier New"/>
                <a:sym typeface="Courier New"/>
              </a:rPr>
              <a:t>p.user_id</a:t>
            </a:r>
            <a:r>
              <a:rPr lang="en-US" sz="700" dirty="0" smtClean="0">
                <a:latin typeface="Courier New"/>
                <a:ea typeface="Courier New"/>
                <a:cs typeface="Courier New"/>
                <a:sym typeface="Courier New"/>
              </a:rPr>
              <a:t> IS NULL THEN 'False'</a:t>
            </a:r>
          </a:p>
          <a:p>
            <a:pPr lvl="0">
              <a:buSzPts val="900"/>
            </a:pPr>
            <a:r>
              <a:rPr lang="en-US" sz="700" dirty="0" smtClean="0">
                <a:latin typeface="Courier New"/>
                <a:ea typeface="Courier New"/>
                <a:cs typeface="Courier New"/>
                <a:sym typeface="Courier New"/>
              </a:rPr>
              <a:t>        ELSE 'True' END AS '</a:t>
            </a:r>
            <a:r>
              <a:rPr lang="en-US" sz="700" dirty="0" err="1" smtClean="0">
                <a:latin typeface="Courier New"/>
                <a:ea typeface="Courier New"/>
                <a:cs typeface="Courier New"/>
                <a:sym typeface="Courier New"/>
              </a:rPr>
              <a:t>is_purchase</a:t>
            </a:r>
            <a:r>
              <a:rPr lang="en-US" sz="700" dirty="0" smtClean="0">
                <a:latin typeface="Courier New"/>
                <a:ea typeface="Courier New"/>
                <a:cs typeface="Courier New"/>
                <a:sym typeface="Courier New"/>
              </a:rPr>
              <a:t>'</a:t>
            </a:r>
          </a:p>
          <a:p>
            <a:pPr lvl="0">
              <a:buSzPts val="900"/>
            </a:pPr>
            <a:r>
              <a:rPr lang="en-US" sz="700" dirty="0" smtClean="0">
                <a:latin typeface="Courier New"/>
                <a:ea typeface="Courier New"/>
                <a:cs typeface="Courier New"/>
                <a:sym typeface="Courier New"/>
              </a:rPr>
              <a:t>FROM quiz AS q</a:t>
            </a:r>
          </a:p>
          <a:p>
            <a:pPr lvl="0">
              <a:buSzPts val="900"/>
            </a:pPr>
            <a:r>
              <a:rPr lang="en-US" sz="700" dirty="0" smtClean="0">
                <a:latin typeface="Courier New"/>
                <a:ea typeface="Courier New"/>
                <a:cs typeface="Courier New"/>
                <a:sym typeface="Courier New"/>
              </a:rPr>
              <a:t>LEFT JOIN </a:t>
            </a:r>
            <a:r>
              <a:rPr lang="en-US" sz="700" dirty="0" err="1" smtClean="0">
                <a:latin typeface="Courier New"/>
                <a:ea typeface="Courier New"/>
                <a:cs typeface="Courier New"/>
                <a:sym typeface="Courier New"/>
              </a:rPr>
              <a:t>home_try_on</a:t>
            </a:r>
            <a:r>
              <a:rPr lang="en-US" sz="700" dirty="0" smtClean="0">
                <a:latin typeface="Courier New"/>
                <a:ea typeface="Courier New"/>
                <a:cs typeface="Courier New"/>
                <a:sym typeface="Courier New"/>
              </a:rPr>
              <a:t> AS h</a:t>
            </a:r>
          </a:p>
          <a:p>
            <a:pPr lvl="0">
              <a:buSzPts val="900"/>
            </a:pPr>
            <a:r>
              <a:rPr lang="en-US" sz="700" dirty="0" smtClean="0">
                <a:latin typeface="Courier New"/>
                <a:ea typeface="Courier New"/>
                <a:cs typeface="Courier New"/>
                <a:sym typeface="Courier New"/>
              </a:rPr>
              <a:t>ON </a:t>
            </a:r>
            <a:r>
              <a:rPr lang="en-US" sz="700" dirty="0" err="1" smtClean="0">
                <a:latin typeface="Courier New"/>
                <a:ea typeface="Courier New"/>
                <a:cs typeface="Courier New"/>
                <a:sym typeface="Courier New"/>
              </a:rPr>
              <a:t>q.user_id</a:t>
            </a:r>
            <a:r>
              <a:rPr lang="en-US" sz="700" dirty="0" smtClean="0">
                <a:latin typeface="Courier New"/>
                <a:ea typeface="Courier New"/>
                <a:cs typeface="Courier New"/>
                <a:sym typeface="Courier New"/>
              </a:rPr>
              <a:t> = </a:t>
            </a:r>
            <a:r>
              <a:rPr lang="en-US" sz="700" dirty="0" err="1" smtClean="0">
                <a:latin typeface="Courier New"/>
                <a:ea typeface="Courier New"/>
                <a:cs typeface="Courier New"/>
                <a:sym typeface="Courier New"/>
              </a:rPr>
              <a:t>h.user_id</a:t>
            </a:r>
            <a:endParaRPr lang="en-US" sz="700" dirty="0" smtClean="0">
              <a:latin typeface="Courier New"/>
              <a:ea typeface="Courier New"/>
              <a:cs typeface="Courier New"/>
              <a:sym typeface="Courier New"/>
            </a:endParaRPr>
          </a:p>
          <a:p>
            <a:pPr lvl="0">
              <a:buSzPts val="900"/>
            </a:pPr>
            <a:r>
              <a:rPr lang="en-US" sz="700" dirty="0" smtClean="0">
                <a:latin typeface="Courier New"/>
                <a:ea typeface="Courier New"/>
                <a:cs typeface="Courier New"/>
                <a:sym typeface="Courier New"/>
              </a:rPr>
              <a:t>LEFT JOIN purchase AS p</a:t>
            </a:r>
          </a:p>
          <a:p>
            <a:pPr lvl="0">
              <a:buSzPts val="900"/>
            </a:pPr>
            <a:r>
              <a:rPr lang="en-US" sz="700" dirty="0" smtClean="0">
                <a:latin typeface="Courier New"/>
                <a:ea typeface="Courier New"/>
                <a:cs typeface="Courier New"/>
                <a:sym typeface="Courier New"/>
              </a:rPr>
              <a:t>ON </a:t>
            </a:r>
            <a:r>
              <a:rPr lang="en-US" sz="700" dirty="0" err="1" smtClean="0">
                <a:latin typeface="Courier New"/>
                <a:ea typeface="Courier New"/>
                <a:cs typeface="Courier New"/>
                <a:sym typeface="Courier New"/>
              </a:rPr>
              <a:t>q.user_id</a:t>
            </a:r>
            <a:r>
              <a:rPr lang="en-US" sz="700" dirty="0" smtClean="0">
                <a:latin typeface="Courier New"/>
                <a:ea typeface="Courier New"/>
                <a:cs typeface="Courier New"/>
                <a:sym typeface="Courier New"/>
              </a:rPr>
              <a:t> = </a:t>
            </a:r>
            <a:r>
              <a:rPr lang="en-US" sz="700" dirty="0" err="1" smtClean="0">
                <a:latin typeface="Courier New"/>
                <a:ea typeface="Courier New"/>
                <a:cs typeface="Courier New"/>
                <a:sym typeface="Courier New"/>
              </a:rPr>
              <a:t>p.user_id</a:t>
            </a:r>
            <a:r>
              <a:rPr lang="en-US" sz="700" dirty="0" smtClean="0">
                <a:latin typeface="Courier New"/>
                <a:ea typeface="Courier New"/>
                <a:cs typeface="Courier New"/>
                <a:sym typeface="Courier New"/>
              </a:rPr>
              <a:t>),</a:t>
            </a:r>
          </a:p>
          <a:p>
            <a:pPr lvl="0">
              <a:buSzPts val="900"/>
            </a:pPr>
            <a:endParaRPr lang="en-US" sz="700" dirty="0" smtClean="0">
              <a:latin typeface="Courier New"/>
              <a:ea typeface="Courier New"/>
              <a:cs typeface="Courier New"/>
              <a:sym typeface="Courier New"/>
            </a:endParaRPr>
          </a:p>
          <a:p>
            <a:pPr lvl="0">
              <a:buSzPts val="900"/>
            </a:pPr>
            <a:r>
              <a:rPr lang="en-US" sz="700" dirty="0" smtClean="0">
                <a:latin typeface="Courier New"/>
                <a:ea typeface="Courier New"/>
                <a:cs typeface="Courier New"/>
                <a:sym typeface="Courier New"/>
              </a:rPr>
              <a:t>conversion AS (SELECT COUNT(</a:t>
            </a:r>
            <a:r>
              <a:rPr lang="en-US" sz="700" dirty="0" err="1" smtClean="0">
                <a:latin typeface="Courier New"/>
                <a:ea typeface="Courier New"/>
                <a:cs typeface="Courier New"/>
                <a:sym typeface="Courier New"/>
              </a:rPr>
              <a:t>user_id</a:t>
            </a:r>
            <a:r>
              <a:rPr lang="en-US" sz="700" dirty="0" smtClean="0">
                <a:latin typeface="Courier New"/>
                <a:ea typeface="Courier New"/>
                <a:cs typeface="Courier New"/>
                <a:sym typeface="Courier New"/>
              </a:rPr>
              <a:t>) AS '</a:t>
            </a:r>
            <a:r>
              <a:rPr lang="en-US" sz="700" dirty="0" err="1" smtClean="0">
                <a:latin typeface="Courier New"/>
                <a:ea typeface="Courier New"/>
                <a:cs typeface="Courier New"/>
                <a:sym typeface="Courier New"/>
              </a:rPr>
              <a:t>count_quiz</a:t>
            </a:r>
            <a:r>
              <a:rPr lang="en-US" sz="700" dirty="0" smtClean="0">
                <a:latin typeface="Courier New"/>
                <a:ea typeface="Courier New"/>
                <a:cs typeface="Courier New"/>
                <a:sym typeface="Courier New"/>
              </a:rPr>
              <a:t>', SUM(CASE WHEN </a:t>
            </a:r>
            <a:r>
              <a:rPr lang="en-US" sz="700" dirty="0" err="1" smtClean="0">
                <a:latin typeface="Courier New"/>
                <a:ea typeface="Courier New"/>
                <a:cs typeface="Courier New"/>
                <a:sym typeface="Courier New"/>
              </a:rPr>
              <a:t>is_home_try_on</a:t>
            </a:r>
            <a:r>
              <a:rPr lang="en-US" sz="700" dirty="0" smtClean="0">
                <a:latin typeface="Courier New"/>
                <a:ea typeface="Courier New"/>
                <a:cs typeface="Courier New"/>
                <a:sym typeface="Courier New"/>
              </a:rPr>
              <a:t> = 'True' THEN 1 ELSE NULL END) AS ‘</a:t>
            </a:r>
            <a:r>
              <a:rPr lang="en-US" sz="700" dirty="0" err="1" smtClean="0">
                <a:latin typeface="Courier New"/>
                <a:ea typeface="Courier New"/>
                <a:cs typeface="Courier New"/>
                <a:sym typeface="Courier New"/>
              </a:rPr>
              <a:t>count_home_try_on</a:t>
            </a:r>
            <a:r>
              <a:rPr lang="en-US" sz="700" dirty="0" smtClean="0">
                <a:latin typeface="Courier New"/>
                <a:ea typeface="Courier New"/>
                <a:cs typeface="Courier New"/>
                <a:sym typeface="Courier New"/>
              </a:rPr>
              <a:t>', SUM(CASE WHEN </a:t>
            </a:r>
            <a:r>
              <a:rPr lang="en-US" sz="700" dirty="0" err="1" smtClean="0">
                <a:latin typeface="Courier New"/>
                <a:ea typeface="Courier New"/>
                <a:cs typeface="Courier New"/>
                <a:sym typeface="Courier New"/>
              </a:rPr>
              <a:t>is_purchase</a:t>
            </a:r>
            <a:r>
              <a:rPr lang="en-US" sz="700" dirty="0" smtClean="0">
                <a:latin typeface="Courier New"/>
                <a:ea typeface="Courier New"/>
                <a:cs typeface="Courier New"/>
                <a:sym typeface="Courier New"/>
              </a:rPr>
              <a:t> = 'True' THEN 1 ELSE NULL END) AS '</a:t>
            </a:r>
            <a:r>
              <a:rPr lang="en-US" sz="700" dirty="0" err="1" smtClean="0">
                <a:latin typeface="Courier New"/>
                <a:ea typeface="Courier New"/>
                <a:cs typeface="Courier New"/>
                <a:sym typeface="Courier New"/>
              </a:rPr>
              <a:t>count_purchase</a:t>
            </a:r>
            <a:r>
              <a:rPr lang="en-US" sz="700" dirty="0" smtClean="0">
                <a:latin typeface="Courier New"/>
                <a:ea typeface="Courier New"/>
                <a:cs typeface="Courier New"/>
                <a:sym typeface="Courier New"/>
              </a:rPr>
              <a:t>'</a:t>
            </a:r>
          </a:p>
          <a:p>
            <a:pPr lvl="0">
              <a:buSzPts val="900"/>
            </a:pPr>
            <a:r>
              <a:rPr lang="en-US" sz="700" dirty="0" smtClean="0">
                <a:latin typeface="Courier New"/>
                <a:ea typeface="Courier New"/>
                <a:cs typeface="Courier New"/>
                <a:sym typeface="Courier New"/>
              </a:rPr>
              <a:t>FROM funnels)</a:t>
            </a:r>
          </a:p>
          <a:p>
            <a:pPr lvl="0">
              <a:buSzPts val="900"/>
            </a:pPr>
            <a:endParaRPr lang="en-US" sz="700" dirty="0" smtClean="0">
              <a:latin typeface="Courier New"/>
              <a:ea typeface="Courier New"/>
              <a:cs typeface="Courier New"/>
              <a:sym typeface="Courier New"/>
            </a:endParaRPr>
          </a:p>
          <a:p>
            <a:pPr lvl="0">
              <a:buSzPts val="900"/>
            </a:pPr>
            <a:r>
              <a:rPr lang="en-US" sz="700" dirty="0" smtClean="0">
                <a:latin typeface="Courier New"/>
                <a:ea typeface="Courier New"/>
                <a:cs typeface="Courier New"/>
                <a:sym typeface="Courier New"/>
              </a:rPr>
              <a:t>SELECT </a:t>
            </a:r>
            <a:r>
              <a:rPr lang="en-US" sz="700" dirty="0" err="1" smtClean="0">
                <a:latin typeface="Courier New"/>
                <a:ea typeface="Courier New"/>
                <a:cs typeface="Courier New"/>
                <a:sym typeface="Courier New"/>
              </a:rPr>
              <a:t>count_quiz</a:t>
            </a:r>
            <a:r>
              <a:rPr lang="en-US" sz="700" dirty="0" smtClean="0">
                <a:latin typeface="Courier New"/>
                <a:ea typeface="Courier New"/>
                <a:cs typeface="Courier New"/>
                <a:sym typeface="Courier New"/>
              </a:rPr>
              <a:t>,</a:t>
            </a:r>
          </a:p>
          <a:p>
            <a:pPr lvl="0">
              <a:buSzPts val="900"/>
            </a:pPr>
            <a:r>
              <a:rPr lang="en-US" sz="700" dirty="0" err="1" smtClean="0">
                <a:latin typeface="Courier New"/>
                <a:ea typeface="Courier New"/>
                <a:cs typeface="Courier New"/>
                <a:sym typeface="Courier New"/>
              </a:rPr>
              <a:t>count_home_try_on</a:t>
            </a:r>
            <a:r>
              <a:rPr lang="en-US" sz="700" dirty="0" smtClean="0">
                <a:latin typeface="Courier New"/>
                <a:ea typeface="Courier New"/>
                <a:cs typeface="Courier New"/>
                <a:sym typeface="Courier New"/>
              </a:rPr>
              <a:t>, </a:t>
            </a:r>
          </a:p>
          <a:p>
            <a:pPr lvl="0">
              <a:buSzPts val="900"/>
            </a:pPr>
            <a:r>
              <a:rPr lang="en-US" sz="700" dirty="0" err="1" smtClean="0">
                <a:latin typeface="Courier New"/>
                <a:ea typeface="Courier New"/>
                <a:cs typeface="Courier New"/>
                <a:sym typeface="Courier New"/>
              </a:rPr>
              <a:t>count_purchase</a:t>
            </a:r>
            <a:r>
              <a:rPr lang="en-US" sz="700" dirty="0" smtClean="0">
                <a:latin typeface="Courier New"/>
                <a:ea typeface="Courier New"/>
                <a:cs typeface="Courier New"/>
                <a:sym typeface="Courier New"/>
              </a:rPr>
              <a:t>,</a:t>
            </a:r>
          </a:p>
          <a:p>
            <a:pPr lvl="0">
              <a:buSzPts val="900"/>
            </a:pPr>
            <a:r>
              <a:rPr lang="en-US" sz="700" dirty="0" smtClean="0">
                <a:latin typeface="Courier New"/>
                <a:ea typeface="Courier New"/>
                <a:cs typeface="Courier New"/>
                <a:sym typeface="Courier New"/>
              </a:rPr>
              <a:t>(1.0 * </a:t>
            </a:r>
            <a:r>
              <a:rPr lang="en-US" sz="700" dirty="0" err="1" smtClean="0">
                <a:latin typeface="Courier New"/>
                <a:ea typeface="Courier New"/>
                <a:cs typeface="Courier New"/>
                <a:sym typeface="Courier New"/>
              </a:rPr>
              <a:t>count_home_try_on</a:t>
            </a:r>
            <a:r>
              <a:rPr lang="en-US" sz="700" dirty="0" smtClean="0">
                <a:latin typeface="Courier New"/>
                <a:ea typeface="Courier New"/>
                <a:cs typeface="Courier New"/>
                <a:sym typeface="Courier New"/>
              </a:rPr>
              <a:t> / </a:t>
            </a:r>
            <a:r>
              <a:rPr lang="en-US" sz="700" dirty="0" err="1" smtClean="0">
                <a:latin typeface="Courier New"/>
                <a:ea typeface="Courier New"/>
                <a:cs typeface="Courier New"/>
                <a:sym typeface="Courier New"/>
              </a:rPr>
              <a:t>count_quiz</a:t>
            </a:r>
            <a:r>
              <a:rPr lang="en-US" sz="700" dirty="0" smtClean="0">
                <a:latin typeface="Courier New"/>
                <a:ea typeface="Courier New"/>
                <a:cs typeface="Courier New"/>
                <a:sym typeface="Courier New"/>
              </a:rPr>
              <a:t>) * 100 AS ‘%_</a:t>
            </a:r>
            <a:r>
              <a:rPr lang="en-US" sz="700" dirty="0" err="1" smtClean="0">
                <a:latin typeface="Courier New"/>
                <a:ea typeface="Courier New"/>
                <a:cs typeface="Courier New"/>
                <a:sym typeface="Courier New"/>
              </a:rPr>
              <a:t>quiz_to_try_on</a:t>
            </a:r>
            <a:r>
              <a:rPr lang="en-US" sz="700" dirty="0" smtClean="0">
                <a:latin typeface="Courier New"/>
                <a:ea typeface="Courier New"/>
                <a:cs typeface="Courier New"/>
                <a:sym typeface="Courier New"/>
              </a:rPr>
              <a:t>’,</a:t>
            </a:r>
          </a:p>
          <a:p>
            <a:pPr lvl="0">
              <a:buSzPts val="900"/>
            </a:pPr>
            <a:r>
              <a:rPr lang="en-US" sz="700" dirty="0" smtClean="0">
                <a:latin typeface="Courier New"/>
                <a:ea typeface="Courier New"/>
                <a:cs typeface="Courier New"/>
                <a:sym typeface="Courier New"/>
              </a:rPr>
              <a:t>(1.0 * </a:t>
            </a:r>
            <a:r>
              <a:rPr lang="en-US" sz="700" dirty="0" err="1" smtClean="0">
                <a:latin typeface="Courier New"/>
                <a:ea typeface="Courier New"/>
                <a:cs typeface="Courier New"/>
                <a:sym typeface="Courier New"/>
              </a:rPr>
              <a:t>count_purchase</a:t>
            </a:r>
            <a:r>
              <a:rPr lang="en-US" sz="700" dirty="0" smtClean="0">
                <a:latin typeface="Courier New"/>
                <a:ea typeface="Courier New"/>
                <a:cs typeface="Courier New"/>
                <a:sym typeface="Courier New"/>
              </a:rPr>
              <a:t> / </a:t>
            </a:r>
            <a:r>
              <a:rPr lang="en-US" sz="700" dirty="0" err="1" smtClean="0">
                <a:latin typeface="Courier New"/>
                <a:ea typeface="Courier New"/>
                <a:cs typeface="Courier New"/>
                <a:sym typeface="Courier New"/>
              </a:rPr>
              <a:t>count_home_try_on</a:t>
            </a:r>
            <a:r>
              <a:rPr lang="en-US" sz="700" dirty="0" smtClean="0">
                <a:latin typeface="Courier New"/>
                <a:ea typeface="Courier New"/>
                <a:cs typeface="Courier New"/>
                <a:sym typeface="Courier New"/>
              </a:rPr>
              <a:t>) * 100 AS ‘%_</a:t>
            </a:r>
            <a:r>
              <a:rPr lang="en-US" sz="700" dirty="0" err="1" smtClean="0">
                <a:latin typeface="Courier New"/>
                <a:ea typeface="Courier New"/>
                <a:cs typeface="Courier New"/>
                <a:sym typeface="Courier New"/>
              </a:rPr>
              <a:t>try_on_to_purchase</a:t>
            </a:r>
            <a:r>
              <a:rPr lang="en-US" sz="700" dirty="0" smtClean="0">
                <a:latin typeface="Courier New"/>
                <a:ea typeface="Courier New"/>
                <a:cs typeface="Courier New"/>
                <a:sym typeface="Courier New"/>
              </a:rPr>
              <a:t>’</a:t>
            </a:r>
          </a:p>
          <a:p>
            <a:pPr lvl="0">
              <a:buSzPts val="900"/>
            </a:pPr>
            <a:r>
              <a:rPr lang="en-US" sz="700" dirty="0" smtClean="0">
                <a:latin typeface="Courier New"/>
                <a:ea typeface="Courier New"/>
                <a:cs typeface="Courier New"/>
                <a:sym typeface="Courier New"/>
              </a:rPr>
              <a:t>FROM conversion;</a:t>
            </a:r>
            <a:endParaRPr sz="7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866633"/>
            <a:ext cx="4920900" cy="406020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700" dirty="0" smtClean="0">
                <a:latin typeface="Roboto"/>
                <a:ea typeface="Roboto"/>
                <a:cs typeface="Roboto"/>
                <a:sym typeface="Roboto"/>
              </a:rPr>
              <a:t>For this section I started with the script created in section </a:t>
            </a:r>
            <a:r>
              <a:rPr lang="en-US" sz="700" dirty="0" smtClean="0">
                <a:latin typeface="Roboto"/>
                <a:ea typeface="Roboto"/>
                <a:cs typeface="Roboto"/>
                <a:sym typeface="Roboto"/>
              </a:rPr>
              <a:t>5, on the previous slide. </a:t>
            </a:r>
            <a:r>
              <a:rPr lang="en-US" sz="700" dirty="0" smtClean="0">
                <a:latin typeface="Roboto"/>
                <a:ea typeface="Roboto"/>
                <a:cs typeface="Roboto"/>
                <a:sym typeface="Roboto"/>
              </a:rPr>
              <a:t>I passed the previous script in  a WITH statement titled ‘funnels’. I then created  another WITH statement titled ‘conversion’ FROM ‘funnels’ which  contains the following columns to aggregate the required data to then compare conversion.</a:t>
            </a:r>
          </a:p>
          <a:p>
            <a:pPr marL="0" marR="0" lvl="0" indent="0" algn="l" rtl="0">
              <a:lnSpc>
                <a:spcPct val="115000"/>
              </a:lnSpc>
              <a:spcBef>
                <a:spcPts val="0"/>
              </a:spcBef>
              <a:spcAft>
                <a:spcPts val="0"/>
              </a:spcAft>
              <a:buClr>
                <a:schemeClr val="dk1"/>
              </a:buClr>
              <a:buSzPts val="1100"/>
              <a:buFont typeface="Arial"/>
              <a:buNone/>
            </a:pPr>
            <a:endParaRPr lang="en-US" sz="7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pitchFamily="34" charset="0"/>
              <a:buChar char="•"/>
            </a:pPr>
            <a:r>
              <a:rPr lang="en-US" sz="700" dirty="0" smtClean="0">
                <a:latin typeface="Roboto"/>
                <a:ea typeface="Roboto"/>
                <a:cs typeface="Roboto"/>
                <a:sym typeface="Roboto"/>
              </a:rPr>
              <a:t> ‘</a:t>
            </a:r>
            <a:r>
              <a:rPr lang="en-US" sz="700" dirty="0" err="1" smtClean="0">
                <a:latin typeface="Roboto"/>
                <a:ea typeface="Roboto"/>
                <a:cs typeface="Roboto"/>
                <a:sym typeface="Roboto"/>
              </a:rPr>
              <a:t>count_quiz</a:t>
            </a:r>
            <a:r>
              <a:rPr lang="en-US" sz="700" dirty="0" smtClean="0">
                <a:latin typeface="Roboto"/>
                <a:ea typeface="Roboto"/>
                <a:cs typeface="Roboto"/>
                <a:sym typeface="Roboto"/>
              </a:rPr>
              <a:t>’ - COUNT (</a:t>
            </a:r>
            <a:r>
              <a:rPr lang="en-US" sz="700" dirty="0" err="1" smtClean="0">
                <a:latin typeface="Roboto"/>
                <a:ea typeface="Roboto"/>
                <a:cs typeface="Roboto"/>
                <a:sym typeface="Roboto"/>
              </a:rPr>
              <a:t>user_id</a:t>
            </a:r>
            <a:r>
              <a:rPr lang="en-US" sz="700" dirty="0" smtClean="0">
                <a:latin typeface="Roboto"/>
                <a:ea typeface="Roboto"/>
                <a:cs typeface="Roboto"/>
                <a:sym typeface="Roboto"/>
              </a:rPr>
              <a:t>) which is the total number of users in the quiz table. The quiz table contains the results of the survey for each user.</a:t>
            </a:r>
          </a:p>
          <a:p>
            <a:pPr marL="0" marR="0" lvl="0" indent="0" algn="l" rtl="0">
              <a:lnSpc>
                <a:spcPct val="115000"/>
              </a:lnSpc>
              <a:spcBef>
                <a:spcPts val="0"/>
              </a:spcBef>
              <a:spcAft>
                <a:spcPts val="0"/>
              </a:spcAft>
              <a:buClr>
                <a:schemeClr val="dk1"/>
              </a:buClr>
              <a:buSzPts val="1100"/>
              <a:buFont typeface="Arial" pitchFamily="34" charset="0"/>
              <a:buChar char="•"/>
            </a:pPr>
            <a:r>
              <a:rPr lang="en-US" sz="700" dirty="0" smtClean="0">
                <a:latin typeface="Roboto"/>
                <a:ea typeface="Roboto"/>
                <a:cs typeface="Roboto"/>
                <a:sym typeface="Roboto"/>
              </a:rPr>
              <a:t> ‘</a:t>
            </a:r>
            <a:r>
              <a:rPr lang="en-US" sz="700" dirty="0" err="1" smtClean="0">
                <a:latin typeface="Roboto"/>
                <a:ea typeface="Roboto"/>
                <a:cs typeface="Roboto"/>
                <a:sym typeface="Roboto"/>
              </a:rPr>
              <a:t>count_home_try_on</a:t>
            </a:r>
            <a:r>
              <a:rPr lang="en-US" sz="700" dirty="0" smtClean="0">
                <a:latin typeface="Roboto"/>
                <a:ea typeface="Roboto"/>
                <a:cs typeface="Roboto"/>
                <a:sym typeface="Roboto"/>
              </a:rPr>
              <a:t>’ – CASE statement that uses SUM to consider all ‘True’ values from the funnels temporary table, ‘</a:t>
            </a:r>
            <a:r>
              <a:rPr lang="en-US" sz="700" dirty="0" err="1" smtClean="0">
                <a:latin typeface="Roboto"/>
                <a:ea typeface="Roboto"/>
                <a:cs typeface="Roboto"/>
                <a:sym typeface="Roboto"/>
              </a:rPr>
              <a:t>is_home_try_on</a:t>
            </a:r>
            <a:r>
              <a:rPr lang="en-US" sz="700" dirty="0" smtClean="0">
                <a:latin typeface="Roboto"/>
                <a:ea typeface="Roboto"/>
                <a:cs typeface="Roboto"/>
                <a:sym typeface="Roboto"/>
              </a:rPr>
              <a:t>’ column, as the number 1. The addition of all of the 1 provides the ‘</a:t>
            </a:r>
            <a:r>
              <a:rPr lang="en-US" sz="700" dirty="0" err="1" smtClean="0">
                <a:latin typeface="Roboto"/>
                <a:ea typeface="Roboto"/>
                <a:cs typeface="Roboto"/>
                <a:sym typeface="Roboto"/>
              </a:rPr>
              <a:t>count_home_try_on</a:t>
            </a:r>
            <a:r>
              <a:rPr lang="en-US" sz="700" dirty="0" smtClean="0">
                <a:latin typeface="Roboto"/>
                <a:ea typeface="Roboto"/>
                <a:cs typeface="Roboto"/>
                <a:sym typeface="Roboto"/>
              </a:rPr>
              <a:t>’ total. I could have also used a CASE statement with COUNT to count all of the ‘True’ values</a:t>
            </a:r>
          </a:p>
          <a:p>
            <a:pPr marL="0" marR="0" lvl="0" indent="0" algn="l" rtl="0">
              <a:lnSpc>
                <a:spcPct val="115000"/>
              </a:lnSpc>
              <a:spcBef>
                <a:spcPts val="0"/>
              </a:spcBef>
              <a:spcAft>
                <a:spcPts val="0"/>
              </a:spcAft>
              <a:buClr>
                <a:schemeClr val="dk1"/>
              </a:buClr>
              <a:buSzPts val="1100"/>
              <a:buFont typeface="Arial" pitchFamily="34" charset="0"/>
              <a:buChar char="•"/>
            </a:pPr>
            <a:r>
              <a:rPr lang="en-US" sz="700" dirty="0" smtClean="0">
                <a:latin typeface="Roboto"/>
                <a:ea typeface="Roboto"/>
                <a:cs typeface="Roboto"/>
                <a:sym typeface="Roboto"/>
              </a:rPr>
              <a:t>‘’</a:t>
            </a:r>
            <a:r>
              <a:rPr lang="en-US" sz="700" dirty="0" err="1" smtClean="0">
                <a:latin typeface="Roboto"/>
                <a:ea typeface="Roboto"/>
                <a:cs typeface="Roboto"/>
                <a:sym typeface="Roboto"/>
              </a:rPr>
              <a:t>count_purchase</a:t>
            </a:r>
            <a:r>
              <a:rPr lang="en-US" sz="700" dirty="0" smtClean="0">
                <a:latin typeface="Roboto"/>
                <a:ea typeface="Roboto"/>
                <a:cs typeface="Roboto"/>
                <a:sym typeface="Roboto"/>
              </a:rPr>
              <a:t>’ – this column does the same thing as the previous column however it is using the ‘</a:t>
            </a:r>
            <a:r>
              <a:rPr lang="en-US" sz="700" dirty="0" err="1" smtClean="0">
                <a:latin typeface="Roboto"/>
                <a:ea typeface="Roboto"/>
                <a:cs typeface="Roboto"/>
                <a:sym typeface="Roboto"/>
              </a:rPr>
              <a:t>is_purchase</a:t>
            </a:r>
            <a:r>
              <a:rPr lang="en-US" sz="700" dirty="0" smtClean="0">
                <a:latin typeface="Roboto"/>
                <a:ea typeface="Roboto"/>
                <a:cs typeface="Roboto"/>
                <a:sym typeface="Roboto"/>
              </a:rPr>
              <a:t>’ column from the funnels temporary table</a:t>
            </a:r>
          </a:p>
          <a:p>
            <a:pPr marL="0" marR="0" lvl="0" indent="0" algn="l" rtl="0">
              <a:lnSpc>
                <a:spcPct val="115000"/>
              </a:lnSpc>
              <a:spcBef>
                <a:spcPts val="0"/>
              </a:spcBef>
              <a:spcAft>
                <a:spcPts val="0"/>
              </a:spcAft>
              <a:buClr>
                <a:schemeClr val="dk1"/>
              </a:buClr>
              <a:buSzPts val="1100"/>
              <a:buFont typeface="Arial" pitchFamily="34" charset="0"/>
              <a:buChar char="•"/>
            </a:pPr>
            <a:endParaRPr lang="en-US" sz="7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pPr>
            <a:r>
              <a:rPr lang="en-US" sz="700" dirty="0" smtClean="0">
                <a:latin typeface="Roboto"/>
                <a:ea typeface="Roboto"/>
                <a:cs typeface="Roboto"/>
                <a:sym typeface="Roboto"/>
              </a:rPr>
              <a:t>Now with the conversion temporary deriving its results from the funnels temporary table I created a select statement FROM the conversion table to compare the conversion from ‘quiz &gt; </a:t>
            </a:r>
            <a:r>
              <a:rPr lang="en-US" sz="700" dirty="0" err="1" smtClean="0">
                <a:latin typeface="Roboto"/>
                <a:ea typeface="Roboto"/>
                <a:cs typeface="Roboto"/>
                <a:sym typeface="Roboto"/>
              </a:rPr>
              <a:t>home_try_on</a:t>
            </a:r>
            <a:r>
              <a:rPr lang="en-US" sz="700" dirty="0" smtClean="0">
                <a:latin typeface="Roboto"/>
                <a:ea typeface="Roboto"/>
                <a:cs typeface="Roboto"/>
                <a:sym typeface="Roboto"/>
              </a:rPr>
              <a:t>’ and ‘</a:t>
            </a:r>
            <a:r>
              <a:rPr lang="en-US" sz="700" dirty="0" err="1" smtClean="0">
                <a:latin typeface="Roboto"/>
                <a:ea typeface="Roboto"/>
                <a:cs typeface="Roboto"/>
                <a:sym typeface="Roboto"/>
              </a:rPr>
              <a:t>home_try_on</a:t>
            </a:r>
            <a:r>
              <a:rPr lang="en-US" sz="700" dirty="0" smtClean="0">
                <a:latin typeface="Roboto"/>
                <a:ea typeface="Roboto"/>
                <a:cs typeface="Roboto"/>
                <a:sym typeface="Roboto"/>
              </a:rPr>
              <a:t> &gt; purchase’. The SELECT statement contains the following columns.</a:t>
            </a:r>
          </a:p>
          <a:p>
            <a:pPr marL="0" marR="0" lvl="0" indent="0" algn="l" rtl="0">
              <a:lnSpc>
                <a:spcPct val="115000"/>
              </a:lnSpc>
              <a:spcBef>
                <a:spcPts val="0"/>
              </a:spcBef>
              <a:spcAft>
                <a:spcPts val="0"/>
              </a:spcAft>
              <a:buClr>
                <a:schemeClr val="dk1"/>
              </a:buClr>
              <a:buSzPts val="1100"/>
            </a:pPr>
            <a:endParaRPr lang="en-US" sz="700" dirty="0" smtClean="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pitchFamily="34" charset="0"/>
              <a:buChar char="•"/>
            </a:pPr>
            <a:r>
              <a:rPr lang="en-US" sz="700" dirty="0" smtClean="0">
                <a:latin typeface="Roboto"/>
                <a:ea typeface="Roboto"/>
                <a:cs typeface="Roboto"/>
                <a:sym typeface="Roboto"/>
              </a:rPr>
              <a:t> ‘</a:t>
            </a:r>
            <a:r>
              <a:rPr lang="en-US" sz="700" dirty="0" err="1" smtClean="0">
                <a:latin typeface="Roboto"/>
                <a:ea typeface="Roboto"/>
                <a:cs typeface="Roboto"/>
                <a:sym typeface="Roboto"/>
              </a:rPr>
              <a:t>count_quiz</a:t>
            </a:r>
            <a:r>
              <a:rPr lang="en-US" sz="700" dirty="0" smtClean="0">
                <a:latin typeface="Roboto"/>
                <a:ea typeface="Roboto"/>
                <a:cs typeface="Roboto"/>
                <a:sym typeface="Roboto"/>
              </a:rPr>
              <a:t>’ -  from the ‘conversion’ temporary table. 1000 users are contained in the quiz table</a:t>
            </a:r>
          </a:p>
          <a:p>
            <a:pPr marL="0" marR="0" lvl="0" indent="0" algn="l" rtl="0">
              <a:lnSpc>
                <a:spcPct val="115000"/>
              </a:lnSpc>
              <a:spcBef>
                <a:spcPts val="0"/>
              </a:spcBef>
              <a:spcAft>
                <a:spcPts val="0"/>
              </a:spcAft>
              <a:buClr>
                <a:schemeClr val="dk1"/>
              </a:buClr>
              <a:buSzPts val="1100"/>
              <a:buFont typeface="Arial" pitchFamily="34" charset="0"/>
              <a:buChar char="•"/>
            </a:pPr>
            <a:r>
              <a:rPr lang="en-US" sz="700" dirty="0" smtClean="0">
                <a:latin typeface="Roboto"/>
                <a:ea typeface="Roboto"/>
                <a:cs typeface="Roboto"/>
                <a:sym typeface="Roboto"/>
              </a:rPr>
              <a:t> ‘</a:t>
            </a:r>
            <a:r>
              <a:rPr lang="en-US" sz="700" dirty="0" err="1" smtClean="0">
                <a:latin typeface="Roboto"/>
                <a:ea typeface="Roboto"/>
                <a:cs typeface="Roboto"/>
                <a:sym typeface="Roboto"/>
              </a:rPr>
              <a:t>count_home_try_on</a:t>
            </a:r>
            <a:r>
              <a:rPr lang="en-US" sz="700" dirty="0" smtClean="0">
                <a:latin typeface="Roboto"/>
                <a:ea typeface="Roboto"/>
                <a:cs typeface="Roboto"/>
                <a:sym typeface="Roboto"/>
              </a:rPr>
              <a:t>’ - from the ‘conversion’ temporary table. 750 users engaged in ‘</a:t>
            </a:r>
            <a:r>
              <a:rPr lang="en-US" sz="700" dirty="0" err="1" smtClean="0">
                <a:latin typeface="Roboto"/>
                <a:ea typeface="Roboto"/>
                <a:cs typeface="Roboto"/>
                <a:sym typeface="Roboto"/>
              </a:rPr>
              <a:t>home_try_on</a:t>
            </a:r>
            <a:r>
              <a:rPr lang="en-US" sz="700" dirty="0" smtClean="0">
                <a:latin typeface="Roboto"/>
                <a:ea typeface="Roboto"/>
                <a:cs typeface="Roboto"/>
                <a:sym typeface="Roboto"/>
              </a:rPr>
              <a:t>’</a:t>
            </a:r>
          </a:p>
          <a:p>
            <a:pPr lvl="0">
              <a:lnSpc>
                <a:spcPct val="115000"/>
              </a:lnSpc>
              <a:buClr>
                <a:schemeClr val="dk1"/>
              </a:buClr>
              <a:buSzPts val="1100"/>
              <a:buFont typeface="Arial" pitchFamily="34" charset="0"/>
              <a:buChar char="•"/>
            </a:pPr>
            <a:r>
              <a:rPr lang="en-US" sz="700" dirty="0" smtClean="0">
                <a:latin typeface="Roboto"/>
                <a:ea typeface="Roboto"/>
                <a:cs typeface="Roboto"/>
                <a:sym typeface="Roboto"/>
              </a:rPr>
              <a:t>‘</a:t>
            </a:r>
            <a:r>
              <a:rPr lang="en-US" sz="700" dirty="0" err="1" smtClean="0">
                <a:latin typeface="Roboto"/>
                <a:ea typeface="Roboto"/>
                <a:cs typeface="Roboto"/>
                <a:sym typeface="Roboto"/>
              </a:rPr>
              <a:t>count_purchase</a:t>
            </a:r>
            <a:r>
              <a:rPr lang="en-US" sz="700" dirty="0" smtClean="0">
                <a:latin typeface="Roboto"/>
                <a:ea typeface="Roboto"/>
                <a:cs typeface="Roboto"/>
                <a:sym typeface="Roboto"/>
              </a:rPr>
              <a:t>’  - from the ‘conversion’ temporary table. 495 users made a purchase.</a:t>
            </a:r>
          </a:p>
          <a:p>
            <a:pPr lvl="0">
              <a:lnSpc>
                <a:spcPct val="115000"/>
              </a:lnSpc>
              <a:buClr>
                <a:schemeClr val="dk1"/>
              </a:buClr>
              <a:buSzPts val="1100"/>
              <a:buFont typeface="Arial" pitchFamily="34" charset="0"/>
              <a:buChar char="•"/>
            </a:pPr>
            <a:r>
              <a:rPr lang="en-US" sz="700" dirty="0" smtClean="0">
                <a:latin typeface="Roboto"/>
                <a:ea typeface="Roboto"/>
                <a:cs typeface="Roboto"/>
                <a:sym typeface="Roboto"/>
              </a:rPr>
              <a:t> ‘%_</a:t>
            </a:r>
            <a:r>
              <a:rPr lang="en-US" sz="700" dirty="0" err="1" smtClean="0">
                <a:latin typeface="Roboto"/>
                <a:ea typeface="Roboto"/>
                <a:cs typeface="Roboto"/>
                <a:sym typeface="Roboto"/>
              </a:rPr>
              <a:t>quiz_to_try_on</a:t>
            </a:r>
            <a:r>
              <a:rPr lang="en-US" sz="700" dirty="0" smtClean="0">
                <a:latin typeface="Roboto"/>
                <a:ea typeface="Roboto"/>
                <a:cs typeface="Roboto"/>
                <a:sym typeface="Roboto"/>
              </a:rPr>
              <a:t>’ – ‘</a:t>
            </a:r>
            <a:r>
              <a:rPr lang="en-US" sz="700" dirty="0" err="1" smtClean="0">
                <a:latin typeface="Roboto"/>
                <a:ea typeface="Roboto"/>
                <a:cs typeface="Roboto"/>
                <a:sym typeface="Roboto"/>
              </a:rPr>
              <a:t>count_home_try_on</a:t>
            </a:r>
            <a:r>
              <a:rPr lang="en-US" sz="700" dirty="0" smtClean="0">
                <a:latin typeface="Roboto"/>
                <a:ea typeface="Roboto"/>
                <a:cs typeface="Roboto"/>
                <a:sym typeface="Roboto"/>
              </a:rPr>
              <a:t>’ divided by ‘</a:t>
            </a:r>
            <a:r>
              <a:rPr lang="en-US" sz="700" dirty="0" err="1" smtClean="0">
                <a:latin typeface="Roboto"/>
                <a:ea typeface="Roboto"/>
                <a:cs typeface="Roboto"/>
                <a:sym typeface="Roboto"/>
              </a:rPr>
              <a:t>count_quiz</a:t>
            </a:r>
            <a:r>
              <a:rPr lang="en-US" sz="700" dirty="0" smtClean="0">
                <a:latin typeface="Roboto"/>
                <a:ea typeface="Roboto"/>
                <a:cs typeface="Roboto"/>
                <a:sym typeface="Roboto"/>
              </a:rPr>
              <a:t>’ multiplied by 100, to view the percentage of total users in the quiz table that  engaged in ‘</a:t>
            </a:r>
            <a:r>
              <a:rPr lang="en-US" sz="700" dirty="0" err="1" smtClean="0">
                <a:latin typeface="Roboto"/>
                <a:ea typeface="Roboto"/>
                <a:cs typeface="Roboto"/>
                <a:sym typeface="Roboto"/>
              </a:rPr>
              <a:t>home_try_on</a:t>
            </a:r>
            <a:r>
              <a:rPr lang="en-US" sz="700" dirty="0" smtClean="0">
                <a:latin typeface="Roboto"/>
                <a:ea typeface="Roboto"/>
                <a:cs typeface="Roboto"/>
                <a:sym typeface="Roboto"/>
              </a:rPr>
              <a:t>’. I also converted ‘</a:t>
            </a:r>
            <a:r>
              <a:rPr lang="en-US" sz="700" dirty="0" err="1" smtClean="0">
                <a:latin typeface="Roboto"/>
                <a:ea typeface="Roboto"/>
                <a:cs typeface="Roboto"/>
                <a:sym typeface="Roboto"/>
              </a:rPr>
              <a:t>count_home_try_on</a:t>
            </a:r>
            <a:r>
              <a:rPr lang="en-US" sz="700" dirty="0" smtClean="0">
                <a:latin typeface="Roboto"/>
                <a:ea typeface="Roboto"/>
                <a:cs typeface="Roboto"/>
                <a:sym typeface="Roboto"/>
              </a:rPr>
              <a:t>’ to a float by multiplying it by 1.0 so that the correct results would be provided. 75% of those users in the quiz table engaged in ‘</a:t>
            </a:r>
            <a:r>
              <a:rPr lang="en-US" sz="700" dirty="0" err="1" smtClean="0">
                <a:latin typeface="Roboto"/>
                <a:ea typeface="Roboto"/>
                <a:cs typeface="Roboto"/>
                <a:sym typeface="Roboto"/>
              </a:rPr>
              <a:t>home_try_on</a:t>
            </a:r>
            <a:r>
              <a:rPr lang="en-US" sz="700" dirty="0" smtClean="0">
                <a:latin typeface="Roboto"/>
                <a:ea typeface="Roboto"/>
                <a:cs typeface="Roboto"/>
                <a:sym typeface="Roboto"/>
              </a:rPr>
              <a:t>’</a:t>
            </a:r>
          </a:p>
          <a:p>
            <a:pPr lvl="0">
              <a:lnSpc>
                <a:spcPct val="115000"/>
              </a:lnSpc>
              <a:buClr>
                <a:schemeClr val="dk1"/>
              </a:buClr>
              <a:buSzPts val="1100"/>
              <a:buFont typeface="Arial" pitchFamily="34" charset="0"/>
              <a:buChar char="•"/>
            </a:pPr>
            <a:r>
              <a:rPr lang="en-US" sz="700" dirty="0" smtClean="0">
                <a:latin typeface="Roboto"/>
                <a:ea typeface="Roboto"/>
                <a:cs typeface="Roboto"/>
                <a:sym typeface="Roboto"/>
              </a:rPr>
              <a:t> ‘%_</a:t>
            </a:r>
            <a:r>
              <a:rPr lang="en-US" sz="700" dirty="0" err="1" smtClean="0">
                <a:latin typeface="Roboto"/>
                <a:ea typeface="Roboto"/>
                <a:cs typeface="Roboto"/>
                <a:sym typeface="Roboto"/>
              </a:rPr>
              <a:t>try_on_to_purchase</a:t>
            </a:r>
            <a:r>
              <a:rPr lang="en-US" sz="700" dirty="0" smtClean="0">
                <a:latin typeface="Roboto"/>
                <a:ea typeface="Roboto"/>
                <a:cs typeface="Roboto"/>
                <a:sym typeface="Roboto"/>
              </a:rPr>
              <a:t> – ‘</a:t>
            </a:r>
            <a:r>
              <a:rPr lang="en-US" sz="700" dirty="0" err="1" smtClean="0">
                <a:latin typeface="Roboto"/>
                <a:ea typeface="Roboto"/>
                <a:cs typeface="Roboto"/>
                <a:sym typeface="Roboto"/>
              </a:rPr>
              <a:t>count_purchase</a:t>
            </a:r>
            <a:r>
              <a:rPr lang="en-US" sz="700" dirty="0" smtClean="0">
                <a:latin typeface="Roboto"/>
                <a:ea typeface="Roboto"/>
                <a:cs typeface="Roboto"/>
                <a:sym typeface="Roboto"/>
              </a:rPr>
              <a:t>’ divided by ‘</a:t>
            </a:r>
            <a:r>
              <a:rPr lang="en-US" sz="700" dirty="0" err="1" smtClean="0">
                <a:latin typeface="Roboto"/>
                <a:ea typeface="Roboto"/>
                <a:cs typeface="Roboto"/>
                <a:sym typeface="Roboto"/>
              </a:rPr>
              <a:t>count_home_try_on</a:t>
            </a:r>
            <a:r>
              <a:rPr lang="en-US" sz="700" dirty="0" smtClean="0">
                <a:latin typeface="Roboto"/>
                <a:ea typeface="Roboto"/>
                <a:cs typeface="Roboto"/>
                <a:sym typeface="Roboto"/>
              </a:rPr>
              <a:t>’ multiplied by 100, to view the percentage of total users in the engaged in ‘</a:t>
            </a:r>
            <a:r>
              <a:rPr lang="en-US" sz="700" dirty="0" err="1" smtClean="0">
                <a:latin typeface="Roboto"/>
                <a:ea typeface="Roboto"/>
                <a:cs typeface="Roboto"/>
                <a:sym typeface="Roboto"/>
              </a:rPr>
              <a:t>home_try_on</a:t>
            </a:r>
            <a:r>
              <a:rPr lang="en-US" sz="700" dirty="0" smtClean="0">
                <a:latin typeface="Roboto"/>
                <a:ea typeface="Roboto"/>
                <a:cs typeface="Roboto"/>
                <a:sym typeface="Roboto"/>
              </a:rPr>
              <a:t> that  then made a purchase. I also converted ‘</a:t>
            </a:r>
            <a:r>
              <a:rPr lang="en-US" sz="700" dirty="0" err="1" smtClean="0">
                <a:latin typeface="Roboto"/>
                <a:ea typeface="Roboto"/>
                <a:cs typeface="Roboto"/>
                <a:sym typeface="Roboto"/>
              </a:rPr>
              <a:t>count_purchase</a:t>
            </a:r>
            <a:r>
              <a:rPr lang="en-US" sz="700" dirty="0" smtClean="0">
                <a:latin typeface="Roboto"/>
                <a:ea typeface="Roboto"/>
                <a:cs typeface="Roboto"/>
                <a:sym typeface="Roboto"/>
              </a:rPr>
              <a:t>’ to a float by multiplying it by 1.0 so that the correct results would be provided. 66% of those users that engaged in ‘</a:t>
            </a:r>
            <a:r>
              <a:rPr lang="en-US" sz="700" dirty="0" err="1" smtClean="0">
                <a:latin typeface="Roboto"/>
                <a:ea typeface="Roboto"/>
                <a:cs typeface="Roboto"/>
                <a:sym typeface="Roboto"/>
              </a:rPr>
              <a:t>home_try_on</a:t>
            </a:r>
            <a:r>
              <a:rPr lang="en-US" sz="700" dirty="0" smtClean="0">
                <a:latin typeface="Roboto"/>
                <a:ea typeface="Roboto"/>
                <a:cs typeface="Roboto"/>
                <a:sym typeface="Roboto"/>
              </a:rPr>
              <a:t>’ made a purchase</a:t>
            </a:r>
            <a:r>
              <a:rPr lang="en-US" sz="700" dirty="0" smtClean="0">
                <a:latin typeface="Roboto"/>
                <a:ea typeface="Roboto"/>
                <a:cs typeface="Roboto"/>
                <a:sym typeface="Roboto"/>
              </a:rPr>
              <a:t>.</a:t>
            </a:r>
          </a:p>
          <a:p>
            <a:pPr lvl="0">
              <a:lnSpc>
                <a:spcPct val="115000"/>
              </a:lnSpc>
              <a:buClr>
                <a:schemeClr val="dk1"/>
              </a:buClr>
              <a:buSzPts val="1100"/>
              <a:buFont typeface="Arial" pitchFamily="34" charset="0"/>
              <a:buChar char="•"/>
            </a:pPr>
            <a:endParaRPr lang="en-US" sz="700" dirty="0" smtClean="0">
              <a:latin typeface="Roboto"/>
              <a:ea typeface="Roboto"/>
              <a:cs typeface="Roboto"/>
              <a:sym typeface="Roboto"/>
            </a:endParaRPr>
          </a:p>
          <a:p>
            <a:pPr lvl="0">
              <a:lnSpc>
                <a:spcPct val="115000"/>
              </a:lnSpc>
              <a:buClr>
                <a:schemeClr val="dk1"/>
              </a:buClr>
              <a:buSzPts val="1100"/>
            </a:pPr>
            <a:r>
              <a:rPr lang="en-US" sz="700" b="1" dirty="0" smtClean="0">
                <a:latin typeface="Roboto"/>
                <a:ea typeface="Roboto"/>
                <a:cs typeface="Roboto"/>
                <a:sym typeface="Roboto"/>
              </a:rPr>
              <a:t>Actionable Insights</a:t>
            </a:r>
            <a:r>
              <a:rPr lang="en-US" sz="700" dirty="0" smtClean="0">
                <a:latin typeface="Roboto"/>
                <a:ea typeface="Roboto"/>
                <a:cs typeface="Roboto"/>
                <a:sym typeface="Roboto"/>
              </a:rPr>
              <a:t>:</a:t>
            </a:r>
          </a:p>
          <a:p>
            <a:pPr lvl="0">
              <a:lnSpc>
                <a:spcPct val="115000"/>
              </a:lnSpc>
              <a:buClr>
                <a:schemeClr val="dk1"/>
              </a:buClr>
              <a:buSzPts val="1100"/>
              <a:buFont typeface="Arial" pitchFamily="34" charset="0"/>
              <a:buChar char="•"/>
            </a:pPr>
            <a:r>
              <a:rPr lang="en-US" sz="700" dirty="0" smtClean="0">
                <a:latin typeface="Roboto"/>
                <a:ea typeface="Roboto"/>
                <a:cs typeface="Roboto"/>
                <a:sym typeface="Roboto"/>
              </a:rPr>
              <a:t> </a:t>
            </a:r>
            <a:r>
              <a:rPr lang="en-US" sz="700" dirty="0" smtClean="0">
                <a:latin typeface="Roboto"/>
                <a:ea typeface="Roboto"/>
                <a:cs typeface="Roboto"/>
                <a:sym typeface="Roboto"/>
              </a:rPr>
              <a:t>Follow up email to those users that didn’t more beyond the quiz down the funnel to receive feedback to the barriers of continuing down the funnel</a:t>
            </a:r>
            <a:endParaRPr lang="en-US" sz="700" dirty="0" smtClean="0">
              <a:latin typeface="Roboto"/>
              <a:ea typeface="Roboto"/>
              <a:cs typeface="Roboto"/>
              <a:sym typeface="Roboto"/>
            </a:endParaRPr>
          </a:p>
          <a:p>
            <a:pPr lvl="0">
              <a:lnSpc>
                <a:spcPct val="115000"/>
              </a:lnSpc>
              <a:buClr>
                <a:schemeClr val="dk1"/>
              </a:buClr>
              <a:buSzPts val="1100"/>
              <a:buFont typeface="Arial" pitchFamily="34" charset="0"/>
              <a:buChar char="•"/>
            </a:pPr>
            <a:r>
              <a:rPr lang="en-US" sz="700" dirty="0" smtClean="0">
                <a:latin typeface="Roboto"/>
                <a:ea typeface="Roboto"/>
                <a:cs typeface="Roboto"/>
                <a:sym typeface="Roboto"/>
              </a:rPr>
              <a:t> Possible a/b test with the quiz to see if the number/types of question are possible barriers.</a:t>
            </a:r>
            <a:endParaRPr lang="en-US" sz="700" dirty="0" smtClean="0">
              <a:latin typeface="Roboto"/>
              <a:ea typeface="Roboto"/>
              <a:cs typeface="Roboto"/>
              <a:sym typeface="Roboto"/>
            </a:endParaRPr>
          </a:p>
          <a:p>
            <a:pPr lvl="0">
              <a:lnSpc>
                <a:spcPct val="115000"/>
              </a:lnSpc>
              <a:buClr>
                <a:schemeClr val="dk1"/>
              </a:buClr>
              <a:buSzPts val="1100"/>
              <a:buFont typeface="Arial" pitchFamily="34" charset="0"/>
              <a:buChar char="•"/>
            </a:pPr>
            <a:endParaRPr lang="en-US" sz="700" dirty="0" smtClean="0">
              <a:latin typeface="Roboto"/>
              <a:ea typeface="Roboto"/>
              <a:cs typeface="Roboto"/>
              <a:sym typeface="Roboto"/>
            </a:endParaRPr>
          </a:p>
        </p:txBody>
      </p:sp>
      <p:pic>
        <p:nvPicPr>
          <p:cNvPr id="4098" name="Picture 2"/>
          <p:cNvPicPr>
            <a:picLocks noChangeAspect="1" noChangeArrowheads="1"/>
          </p:cNvPicPr>
          <p:nvPr/>
        </p:nvPicPr>
        <p:blipFill>
          <a:blip r:embed="rId3"/>
          <a:srcRect/>
          <a:stretch>
            <a:fillRect/>
          </a:stretch>
        </p:blipFill>
        <p:spPr bwMode="auto">
          <a:xfrm>
            <a:off x="5220268" y="1250975"/>
            <a:ext cx="3800901" cy="4263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485297"/>
          </a:xfrm>
          <a:prstGeom prst="rect">
            <a:avLst/>
          </a:prstGeom>
          <a:noFill/>
          <a:ln>
            <a:noFill/>
          </a:ln>
        </p:spPr>
        <p:txBody>
          <a:bodyPr spcFirstLastPara="1" wrap="square" lIns="91425" tIns="91425" rIns="91425" bIns="91425" anchor="b" anchorCtr="0">
            <a:noAutofit/>
          </a:bodyPr>
          <a:lstStyle/>
          <a:p>
            <a:pPr>
              <a:buSzPts val="2400"/>
            </a:pPr>
            <a:r>
              <a:rPr lang="en" sz="2400" b="1" i="0" u="none" strike="noStrike" cap="none" dirty="0" smtClean="0">
                <a:solidFill>
                  <a:srgbClr val="295269"/>
                </a:solidFill>
                <a:latin typeface="Roboto"/>
                <a:ea typeface="Roboto"/>
                <a:cs typeface="Roboto"/>
                <a:sym typeface="Roboto"/>
              </a:rPr>
              <a:t>6. </a:t>
            </a:r>
            <a:r>
              <a:rPr lang="en-US" sz="1200" dirty="0" smtClean="0"/>
              <a:t>Calculate the difference in purchase rates between customers who had 3 </a:t>
            </a:r>
            <a:r>
              <a:rPr lang="en-US" sz="1200" dirty="0" err="1" smtClean="0"/>
              <a:t>number_of_pairs</a:t>
            </a:r>
            <a:r>
              <a:rPr lang="en-US" sz="1200" dirty="0" smtClean="0"/>
              <a:t> with ones who had 5</a:t>
            </a:r>
            <a:r>
              <a:rPr lang="en-US" sz="1200" dirty="0" smtClean="0"/>
              <a:t>.</a:t>
            </a:r>
            <a:endParaRPr lang="en-US" sz="1200" dirty="0" smtClean="0"/>
          </a:p>
        </p:txBody>
      </p:sp>
      <p:sp>
        <p:nvSpPr>
          <p:cNvPr id="323" name="Shape 323"/>
          <p:cNvSpPr txBox="1"/>
          <p:nvPr/>
        </p:nvSpPr>
        <p:spPr>
          <a:xfrm>
            <a:off x="5165452" y="798716"/>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smtClean="0">
                <a:latin typeface="Courier New"/>
                <a:ea typeface="Courier New"/>
                <a:cs typeface="Courier New"/>
                <a:sym typeface="Courier New"/>
              </a:rPr>
              <a:t>WITH </a:t>
            </a:r>
            <a:r>
              <a:rPr lang="en-US" sz="900" dirty="0" err="1" smtClean="0">
                <a:latin typeface="Courier New"/>
                <a:ea typeface="Courier New"/>
                <a:cs typeface="Courier New"/>
                <a:sym typeface="Courier New"/>
              </a:rPr>
              <a:t>home_pairs</a:t>
            </a:r>
            <a:r>
              <a:rPr lang="en-US" sz="900" dirty="0" smtClean="0">
                <a:latin typeface="Courier New"/>
                <a:ea typeface="Courier New"/>
                <a:cs typeface="Courier New"/>
                <a:sym typeface="Courier New"/>
              </a:rPr>
              <a:t> AS (SELECT </a:t>
            </a:r>
            <a:r>
              <a:rPr lang="en-US" sz="900" dirty="0" err="1" smtClean="0">
                <a:latin typeface="Courier New"/>
                <a:ea typeface="Courier New"/>
                <a:cs typeface="Courier New"/>
                <a:sym typeface="Courier New"/>
              </a:rPr>
              <a:t>number_of_pairs</a:t>
            </a:r>
            <a:r>
              <a:rPr lang="en-US" sz="900" dirty="0" smtClean="0">
                <a:latin typeface="Courier New"/>
                <a:ea typeface="Courier New"/>
                <a:cs typeface="Courier New"/>
                <a:sym typeface="Courier New"/>
              </a:rPr>
              <a:t>, </a:t>
            </a:r>
          </a:p>
          <a:p>
            <a:pPr lvl="0">
              <a:buClr>
                <a:schemeClr val="dk1"/>
              </a:buClr>
              <a:buSzPts val="1100"/>
            </a:pPr>
            <a:r>
              <a:rPr lang="en-US" sz="900" dirty="0" smtClean="0">
                <a:latin typeface="Courier New"/>
                <a:ea typeface="Courier New"/>
                <a:cs typeface="Courier New"/>
                <a:sym typeface="Courier New"/>
              </a:rPr>
              <a:t>                    COUNT(*) AS </a:t>
            </a:r>
            <a:r>
              <a:rPr lang="en-US" sz="900" dirty="0" err="1" smtClean="0">
                <a:latin typeface="Courier New"/>
                <a:ea typeface="Courier New"/>
                <a:cs typeface="Courier New"/>
                <a:sym typeface="Courier New"/>
              </a:rPr>
              <a:t>home_try_on</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home_try_on</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GROUP BY 1),</a:t>
            </a:r>
          </a:p>
          <a:p>
            <a:pPr lvl="0">
              <a:buClr>
                <a:schemeClr val="dk1"/>
              </a:buClr>
              <a:buSzPts val="1100"/>
            </a:pPr>
            <a:endParaRPr lang="en-US" sz="900" dirty="0" smtClean="0">
              <a:latin typeface="Courier New"/>
              <a:ea typeface="Courier New"/>
              <a:cs typeface="Courier New"/>
              <a:sym typeface="Courier New"/>
            </a:endParaRPr>
          </a:p>
          <a:p>
            <a:pPr lvl="0">
              <a:buClr>
                <a:schemeClr val="dk1"/>
              </a:buClr>
              <a:buSzPts val="1100"/>
            </a:pPr>
            <a:r>
              <a:rPr lang="en-US" sz="900" dirty="0" err="1" smtClean="0">
                <a:latin typeface="Courier New"/>
                <a:ea typeface="Courier New"/>
                <a:cs typeface="Courier New"/>
                <a:sym typeface="Courier New"/>
              </a:rPr>
              <a:t>purchase_pairs</a:t>
            </a:r>
            <a:r>
              <a:rPr lang="en-US" sz="900" dirty="0" smtClean="0">
                <a:latin typeface="Courier New"/>
                <a:ea typeface="Courier New"/>
                <a:cs typeface="Courier New"/>
                <a:sym typeface="Courier New"/>
              </a:rPr>
              <a:t> AS (SELECT </a:t>
            </a:r>
            <a:r>
              <a:rPr lang="en-US" sz="900" dirty="0" err="1" smtClean="0">
                <a:latin typeface="Courier New"/>
                <a:ea typeface="Courier New"/>
                <a:cs typeface="Courier New"/>
                <a:sym typeface="Courier New"/>
              </a:rPr>
              <a:t>h.number_of_pairs</a:t>
            </a:r>
            <a:r>
              <a:rPr lang="en-US" sz="900" dirty="0" smtClean="0">
                <a:latin typeface="Courier New"/>
                <a:ea typeface="Courier New"/>
                <a:cs typeface="Courier New"/>
                <a:sym typeface="Courier New"/>
              </a:rPr>
              <a:t> AS </a:t>
            </a:r>
            <a:r>
              <a:rPr lang="en-US" sz="900" dirty="0" err="1" smtClean="0">
                <a:latin typeface="Courier New"/>
                <a:ea typeface="Courier New"/>
                <a:cs typeface="Courier New"/>
                <a:sym typeface="Courier New"/>
              </a:rPr>
              <a:t>number_of_pairs</a:t>
            </a:r>
            <a:r>
              <a:rPr lang="en-US" sz="900" dirty="0" smtClean="0">
                <a:latin typeface="Courier New"/>
                <a:ea typeface="Courier New"/>
                <a:cs typeface="Courier New"/>
                <a:sym typeface="Courier New"/>
              </a:rPr>
              <a:t>, </a:t>
            </a:r>
          </a:p>
          <a:p>
            <a:pPr lvl="0">
              <a:buClr>
                <a:schemeClr val="dk1"/>
              </a:buClr>
              <a:buSzPts val="1100"/>
            </a:pPr>
            <a:r>
              <a:rPr lang="en-US" sz="900" dirty="0" smtClean="0">
                <a:latin typeface="Courier New"/>
                <a:ea typeface="Courier New"/>
                <a:cs typeface="Courier New"/>
                <a:sym typeface="Courier New"/>
              </a:rPr>
              <a:t>                   COUNT(*) as purchase</a:t>
            </a: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home_try_on</a:t>
            </a:r>
            <a:r>
              <a:rPr lang="en-US" sz="900" dirty="0" smtClean="0">
                <a:latin typeface="Courier New"/>
                <a:ea typeface="Courier New"/>
                <a:cs typeface="Courier New"/>
                <a:sym typeface="Courier New"/>
              </a:rPr>
              <a:t> AS h</a:t>
            </a:r>
          </a:p>
          <a:p>
            <a:pPr lvl="0">
              <a:buClr>
                <a:schemeClr val="dk1"/>
              </a:buClr>
              <a:buSzPts val="1100"/>
            </a:pPr>
            <a:r>
              <a:rPr lang="en-US" sz="900" dirty="0" smtClean="0">
                <a:latin typeface="Courier New"/>
                <a:ea typeface="Courier New"/>
                <a:cs typeface="Courier New"/>
                <a:sym typeface="Courier New"/>
              </a:rPr>
              <a:t>JOIN purchase AS p</a:t>
            </a:r>
          </a:p>
          <a:p>
            <a:pPr lvl="0">
              <a:buClr>
                <a:schemeClr val="dk1"/>
              </a:buClr>
              <a:buSzPts val="1100"/>
            </a:pPr>
            <a:r>
              <a:rPr lang="en-US" sz="900" dirty="0" smtClean="0">
                <a:latin typeface="Courier New"/>
                <a:ea typeface="Courier New"/>
                <a:cs typeface="Courier New"/>
                <a:sym typeface="Courier New"/>
              </a:rPr>
              <a:t>ON </a:t>
            </a:r>
            <a:r>
              <a:rPr lang="en-US" sz="900" dirty="0" err="1" smtClean="0">
                <a:latin typeface="Courier New"/>
                <a:ea typeface="Courier New"/>
                <a:cs typeface="Courier New"/>
                <a:sym typeface="Courier New"/>
              </a:rPr>
              <a:t>h.user_id</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p.user_id</a:t>
            </a: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GROUP BY 1)</a:t>
            </a:r>
          </a:p>
          <a:p>
            <a:pPr lvl="0">
              <a:buClr>
                <a:schemeClr val="dk1"/>
              </a:buClr>
              <a:buSzPts val="1100"/>
            </a:pPr>
            <a:endParaRPr lang="en-US" sz="900" dirty="0" smtClean="0">
              <a:latin typeface="Courier New"/>
              <a:ea typeface="Courier New"/>
              <a:cs typeface="Courier New"/>
              <a:sym typeface="Courier New"/>
            </a:endParaRPr>
          </a:p>
          <a:p>
            <a:pPr lvl="0">
              <a:buClr>
                <a:schemeClr val="dk1"/>
              </a:buClr>
              <a:buSzPts val="1100"/>
            </a:pPr>
            <a:endParaRPr lang="en-US" sz="900" dirty="0" smtClean="0">
              <a:latin typeface="Courier New"/>
              <a:ea typeface="Courier New"/>
              <a:cs typeface="Courier New"/>
              <a:sym typeface="Courier New"/>
            </a:endParaRPr>
          </a:p>
          <a:p>
            <a:pPr lvl="0">
              <a:buClr>
                <a:schemeClr val="dk1"/>
              </a:buClr>
              <a:buSzPts val="1100"/>
            </a:pPr>
            <a:r>
              <a:rPr lang="en-US" sz="900" dirty="0" smtClean="0">
                <a:latin typeface="Courier New"/>
                <a:ea typeface="Courier New"/>
                <a:cs typeface="Courier New"/>
                <a:sym typeface="Courier New"/>
              </a:rPr>
              <a:t>SELECT </a:t>
            </a:r>
            <a:r>
              <a:rPr lang="en-US" sz="900" dirty="0" err="1" smtClean="0">
                <a:latin typeface="Courier New"/>
                <a:ea typeface="Courier New"/>
                <a:cs typeface="Courier New"/>
                <a:sym typeface="Courier New"/>
              </a:rPr>
              <a:t>h.number_of_pairs</a:t>
            </a:r>
            <a:r>
              <a:rPr lang="en-US" sz="900" dirty="0" smtClean="0">
                <a:latin typeface="Courier New"/>
                <a:ea typeface="Courier New"/>
                <a:cs typeface="Courier New"/>
                <a:sym typeface="Courier New"/>
              </a:rPr>
              <a:t> AS </a:t>
            </a:r>
            <a:r>
              <a:rPr lang="en-US" sz="900" dirty="0" err="1" smtClean="0">
                <a:latin typeface="Courier New"/>
                <a:ea typeface="Courier New"/>
                <a:cs typeface="Courier New"/>
                <a:sym typeface="Courier New"/>
              </a:rPr>
              <a:t>number_of_pairs</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a:t>
            </a:r>
            <a:r>
              <a:rPr lang="en-US" sz="900" dirty="0" err="1" smtClean="0">
                <a:latin typeface="Courier New"/>
                <a:ea typeface="Courier New"/>
                <a:cs typeface="Courier New"/>
                <a:sym typeface="Courier New"/>
              </a:rPr>
              <a:t>home_try_on</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      purchase,</a:t>
            </a:r>
          </a:p>
          <a:p>
            <a:pPr lvl="0">
              <a:buClr>
                <a:schemeClr val="dk1"/>
              </a:buClr>
              <a:buSzPts val="1100"/>
            </a:pPr>
            <a:r>
              <a:rPr lang="en-US" sz="900" dirty="0" smtClean="0">
                <a:latin typeface="Courier New"/>
                <a:ea typeface="Courier New"/>
                <a:cs typeface="Courier New"/>
                <a:sym typeface="Courier New"/>
              </a:rPr>
              <a:t>      ROUND((1.0 * purchase / </a:t>
            </a:r>
            <a:r>
              <a:rPr lang="en-US" sz="900" dirty="0" err="1" smtClean="0">
                <a:latin typeface="Courier New"/>
                <a:ea typeface="Courier New"/>
                <a:cs typeface="Courier New"/>
                <a:sym typeface="Courier New"/>
              </a:rPr>
              <a:t>home_try_on</a:t>
            </a:r>
            <a:r>
              <a:rPr lang="en-US" sz="900" dirty="0" smtClean="0">
                <a:latin typeface="Courier New"/>
                <a:ea typeface="Courier New"/>
                <a:cs typeface="Courier New"/>
                <a:sym typeface="Courier New"/>
              </a:rPr>
              <a:t>), 4) * 100 AS '%_</a:t>
            </a:r>
            <a:r>
              <a:rPr lang="en-US" sz="900" dirty="0" err="1" smtClean="0">
                <a:latin typeface="Courier New"/>
                <a:ea typeface="Courier New"/>
                <a:cs typeface="Courier New"/>
                <a:sym typeface="Courier New"/>
              </a:rPr>
              <a:t>purchase_rate</a:t>
            </a:r>
            <a:r>
              <a:rPr lang="en-US" sz="900" dirty="0" smtClean="0">
                <a:latin typeface="Courier New"/>
                <a:ea typeface="Courier New"/>
                <a:cs typeface="Courier New"/>
                <a:sym typeface="Courier New"/>
              </a:rPr>
              <a:t>'</a:t>
            </a:r>
          </a:p>
          <a:p>
            <a:pPr lvl="0">
              <a:buClr>
                <a:schemeClr val="dk1"/>
              </a:buClr>
              <a:buSzPts val="1100"/>
            </a:pPr>
            <a:r>
              <a:rPr lang="en-US" sz="900" dirty="0" smtClean="0">
                <a:latin typeface="Courier New"/>
                <a:ea typeface="Courier New"/>
                <a:cs typeface="Courier New"/>
                <a:sym typeface="Courier New"/>
              </a:rPr>
              <a:t>FROM </a:t>
            </a:r>
            <a:r>
              <a:rPr lang="en-US" sz="900" dirty="0" err="1" smtClean="0">
                <a:latin typeface="Courier New"/>
                <a:ea typeface="Courier New"/>
                <a:cs typeface="Courier New"/>
                <a:sym typeface="Courier New"/>
              </a:rPr>
              <a:t>home_pairs</a:t>
            </a:r>
            <a:r>
              <a:rPr lang="en-US" sz="900" dirty="0" smtClean="0">
                <a:latin typeface="Courier New"/>
                <a:ea typeface="Courier New"/>
                <a:cs typeface="Courier New"/>
                <a:sym typeface="Courier New"/>
              </a:rPr>
              <a:t> AS h</a:t>
            </a:r>
          </a:p>
          <a:p>
            <a:pPr lvl="0">
              <a:buClr>
                <a:schemeClr val="dk1"/>
              </a:buClr>
              <a:buSzPts val="1100"/>
            </a:pPr>
            <a:r>
              <a:rPr lang="en-US" sz="900" dirty="0" smtClean="0">
                <a:latin typeface="Courier New"/>
                <a:ea typeface="Courier New"/>
                <a:cs typeface="Courier New"/>
                <a:sym typeface="Courier New"/>
              </a:rPr>
              <a:t>JOIN </a:t>
            </a:r>
            <a:r>
              <a:rPr lang="en-US" sz="900" dirty="0" err="1" smtClean="0">
                <a:latin typeface="Courier New"/>
                <a:ea typeface="Courier New"/>
                <a:cs typeface="Courier New"/>
                <a:sym typeface="Courier New"/>
              </a:rPr>
              <a:t>purchase_pairs</a:t>
            </a:r>
            <a:r>
              <a:rPr lang="en-US" sz="900" dirty="0" smtClean="0">
                <a:latin typeface="Courier New"/>
                <a:ea typeface="Courier New"/>
                <a:cs typeface="Courier New"/>
                <a:sym typeface="Courier New"/>
              </a:rPr>
              <a:t> AS p</a:t>
            </a:r>
          </a:p>
          <a:p>
            <a:pPr lvl="0">
              <a:buClr>
                <a:schemeClr val="dk1"/>
              </a:buClr>
              <a:buSzPts val="1100"/>
            </a:pPr>
            <a:r>
              <a:rPr lang="en-US" sz="900" dirty="0" smtClean="0">
                <a:latin typeface="Courier New"/>
                <a:ea typeface="Courier New"/>
                <a:cs typeface="Courier New"/>
                <a:sym typeface="Courier New"/>
              </a:rPr>
              <a:t>ON </a:t>
            </a:r>
            <a:r>
              <a:rPr lang="en-US" sz="900" dirty="0" err="1" smtClean="0">
                <a:latin typeface="Courier New"/>
                <a:ea typeface="Courier New"/>
                <a:cs typeface="Courier New"/>
                <a:sym typeface="Courier New"/>
              </a:rPr>
              <a:t>h.number_of_pairs</a:t>
            </a:r>
            <a:r>
              <a:rPr lang="en-US" sz="900" dirty="0" smtClean="0">
                <a:latin typeface="Courier New"/>
                <a:ea typeface="Courier New"/>
                <a:cs typeface="Courier New"/>
                <a:sym typeface="Courier New"/>
              </a:rPr>
              <a:t> = </a:t>
            </a:r>
            <a:r>
              <a:rPr lang="en-US" sz="900" dirty="0" err="1" smtClean="0">
                <a:latin typeface="Courier New"/>
                <a:ea typeface="Courier New"/>
                <a:cs typeface="Courier New"/>
                <a:sym typeface="Courier New"/>
              </a:rPr>
              <a:t>p.number_of_pairs</a:t>
            </a:r>
            <a:r>
              <a:rPr lang="en-US" sz="900" dirty="0" smtClean="0">
                <a:latin typeface="Courier New"/>
                <a:ea typeface="Courier New"/>
                <a:cs typeface="Courier New"/>
                <a:sym typeface="Courier New"/>
              </a:rPr>
              <a:t>;</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1151" y="805538"/>
            <a:ext cx="4920900" cy="302265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endParaRPr lang="en-US" sz="700" dirty="0" smtClean="0"/>
          </a:p>
          <a:p>
            <a:r>
              <a:rPr lang="en-US" sz="700" dirty="0" smtClean="0"/>
              <a:t>I have added the </a:t>
            </a:r>
            <a:r>
              <a:rPr lang="en-US" sz="700" dirty="0" err="1" smtClean="0"/>
              <a:t>sql</a:t>
            </a:r>
            <a:r>
              <a:rPr lang="en-US" sz="700" dirty="0" smtClean="0"/>
              <a:t> script in the text box on the right. I also included a screen shot as the text didn’t paste correctly into the text box</a:t>
            </a:r>
          </a:p>
          <a:p>
            <a:endParaRPr lang="en-US" sz="700" dirty="0" smtClean="0"/>
          </a:p>
          <a:p>
            <a:r>
              <a:rPr lang="en-US" sz="700" dirty="0" smtClean="0"/>
              <a:t>As you can see in the </a:t>
            </a:r>
            <a:r>
              <a:rPr lang="en-US" sz="700" dirty="0" err="1" smtClean="0"/>
              <a:t>sql</a:t>
            </a:r>
            <a:r>
              <a:rPr lang="en-US" sz="700" dirty="0" smtClean="0"/>
              <a:t> script I have created two temporary table in the WITH clause. The two tables return the following  data.</a:t>
            </a:r>
          </a:p>
          <a:p>
            <a:endParaRPr lang="en-US" sz="700" dirty="0" smtClean="0"/>
          </a:p>
          <a:p>
            <a:pPr>
              <a:buFont typeface="Arial" pitchFamily="34" charset="0"/>
              <a:buChar char="•"/>
            </a:pPr>
            <a:r>
              <a:rPr lang="en-US" sz="700" dirty="0" smtClean="0"/>
              <a:t> ‘</a:t>
            </a:r>
            <a:r>
              <a:rPr lang="en-US" sz="700" dirty="0" err="1" smtClean="0"/>
              <a:t>home_pairs</a:t>
            </a:r>
            <a:r>
              <a:rPr lang="en-US" sz="700" dirty="0" smtClean="0"/>
              <a:t>’ temporary table returns the COUNT of ‘3 pairs’ and ‘5 pairs’ from the ‘</a:t>
            </a:r>
            <a:r>
              <a:rPr lang="en-US" sz="700" dirty="0" err="1" smtClean="0"/>
              <a:t>home_try_on</a:t>
            </a:r>
            <a:r>
              <a:rPr lang="en-US" sz="700" dirty="0" smtClean="0"/>
              <a:t>’ table. </a:t>
            </a:r>
          </a:p>
          <a:p>
            <a:pPr>
              <a:buFont typeface="Arial" pitchFamily="34" charset="0"/>
              <a:buChar char="•"/>
            </a:pPr>
            <a:r>
              <a:rPr lang="en-US" sz="700" dirty="0" smtClean="0"/>
              <a:t> ‘</a:t>
            </a:r>
            <a:r>
              <a:rPr lang="en-US" sz="700" dirty="0" err="1" smtClean="0"/>
              <a:t>purchase_pairs</a:t>
            </a:r>
            <a:r>
              <a:rPr lang="en-US" sz="700" dirty="0" smtClean="0"/>
              <a:t> temporary table returns the COUNT of ‘3 pairs’ and ‘5 pairs’ when the ‘purchase’ table is INNER </a:t>
            </a:r>
            <a:r>
              <a:rPr lang="en-US" sz="700" dirty="0" err="1" smtClean="0"/>
              <a:t>JOINed</a:t>
            </a:r>
            <a:r>
              <a:rPr lang="en-US" sz="700" dirty="0" smtClean="0"/>
              <a:t> to the ‘</a:t>
            </a:r>
            <a:r>
              <a:rPr lang="en-US" sz="700" dirty="0" err="1" smtClean="0"/>
              <a:t>home_try_on</a:t>
            </a:r>
            <a:r>
              <a:rPr lang="en-US" sz="700" dirty="0" smtClean="0"/>
              <a:t>’ table</a:t>
            </a:r>
          </a:p>
          <a:p>
            <a:endParaRPr lang="en-US" sz="700" dirty="0" smtClean="0"/>
          </a:p>
          <a:p>
            <a:r>
              <a:rPr lang="en-US" sz="700" dirty="0" smtClean="0"/>
              <a:t>The SELECT statement following the two temporary tables contained in the WITH clause returns the following.</a:t>
            </a:r>
          </a:p>
          <a:p>
            <a:endParaRPr lang="en-US" sz="700" dirty="0" smtClean="0"/>
          </a:p>
          <a:p>
            <a:pPr>
              <a:buFont typeface="Arial" pitchFamily="34" charset="0"/>
              <a:buChar char="•"/>
            </a:pPr>
            <a:r>
              <a:rPr lang="en-US" sz="700" dirty="0" smtClean="0"/>
              <a:t> ‘</a:t>
            </a:r>
            <a:r>
              <a:rPr lang="en-US" sz="700" dirty="0" err="1" smtClean="0"/>
              <a:t>number_of_pairs</a:t>
            </a:r>
            <a:r>
              <a:rPr lang="en-US" sz="700" dirty="0" smtClean="0"/>
              <a:t>’  - from the ‘</a:t>
            </a:r>
            <a:r>
              <a:rPr lang="en-US" sz="700" dirty="0" err="1" smtClean="0"/>
              <a:t>home_pairs</a:t>
            </a:r>
            <a:r>
              <a:rPr lang="en-US" sz="700" dirty="0" smtClean="0"/>
              <a:t>’ temporary table. ‘3 pairs’ and ‘5 pairs’ </a:t>
            </a:r>
          </a:p>
          <a:p>
            <a:pPr>
              <a:buFont typeface="Arial" pitchFamily="34" charset="0"/>
              <a:buChar char="•"/>
            </a:pPr>
            <a:r>
              <a:rPr lang="en-US" sz="700" dirty="0" smtClean="0"/>
              <a:t> ‘</a:t>
            </a:r>
            <a:r>
              <a:rPr lang="en-US" sz="700" dirty="0" err="1" smtClean="0"/>
              <a:t>home_try_on</a:t>
            </a:r>
            <a:r>
              <a:rPr lang="en-US" sz="700" dirty="0" smtClean="0"/>
              <a:t>’ – from the ‘</a:t>
            </a:r>
            <a:r>
              <a:rPr lang="en-US" sz="700" dirty="0" err="1" smtClean="0"/>
              <a:t>home_pairs</a:t>
            </a:r>
            <a:r>
              <a:rPr lang="en-US" sz="700" dirty="0" smtClean="0"/>
              <a:t>’ temporary table. ‘3 pairs’ = 379 and ‘5 pairs’  = 371</a:t>
            </a:r>
          </a:p>
          <a:p>
            <a:pPr>
              <a:buFont typeface="Arial" pitchFamily="34" charset="0"/>
              <a:buChar char="•"/>
            </a:pPr>
            <a:r>
              <a:rPr lang="en-US" sz="700" dirty="0" smtClean="0"/>
              <a:t>‘ purchase’ – from the ‘</a:t>
            </a:r>
            <a:r>
              <a:rPr lang="en-US" sz="700" dirty="0" err="1" smtClean="0"/>
              <a:t>purchase_pairs</a:t>
            </a:r>
            <a:r>
              <a:rPr lang="en-US" sz="700" dirty="0" smtClean="0"/>
              <a:t>’ temporary table. ‘3 pairs’ = 201 and ‘5 pairs’  = 294</a:t>
            </a:r>
          </a:p>
          <a:p>
            <a:pPr>
              <a:buFont typeface="Arial" pitchFamily="34" charset="0"/>
              <a:buChar char="•"/>
            </a:pPr>
            <a:r>
              <a:rPr lang="en-US" sz="700" dirty="0" smtClean="0"/>
              <a:t> ‘%_</a:t>
            </a:r>
            <a:r>
              <a:rPr lang="en-US" sz="700" dirty="0" err="1" smtClean="0"/>
              <a:t>purchase_rate</a:t>
            </a:r>
            <a:r>
              <a:rPr lang="en-US" sz="700" dirty="0" smtClean="0"/>
              <a:t> – the ‘purchase’ column is divided by the ‘</a:t>
            </a:r>
            <a:r>
              <a:rPr lang="en-US" sz="700" dirty="0" err="1" smtClean="0"/>
              <a:t>home_try_on</a:t>
            </a:r>
            <a:r>
              <a:rPr lang="en-US" sz="700" dirty="0" smtClean="0"/>
              <a:t>’ column. ‘3 pairs’ = 53.05% and ‘5 pairs’ = 79.25%</a:t>
            </a:r>
          </a:p>
          <a:p>
            <a:pPr>
              <a:buFont typeface="Arial" pitchFamily="34" charset="0"/>
              <a:buChar char="•"/>
            </a:pPr>
            <a:endParaRPr lang="en-US" sz="700" dirty="0" smtClean="0"/>
          </a:p>
          <a:p>
            <a:r>
              <a:rPr lang="en-US" sz="700" dirty="0" smtClean="0"/>
              <a:t>Based on these results we can see that 8 more users engaged in the 3 pairs home try on option than the 5 pair option. However the conversion rate to purchase for the 5 pairs option is about 26% higher  than the 3 pair home try option</a:t>
            </a:r>
            <a:r>
              <a:rPr lang="en-US" sz="700" dirty="0" smtClean="0"/>
              <a:t>.</a:t>
            </a:r>
          </a:p>
          <a:p>
            <a:endParaRPr lang="en-US" sz="700" dirty="0" smtClean="0"/>
          </a:p>
          <a:p>
            <a:r>
              <a:rPr lang="en-US" sz="700" b="1" dirty="0" smtClean="0"/>
              <a:t>Actionable </a:t>
            </a:r>
            <a:r>
              <a:rPr lang="en-US" sz="700" b="1" dirty="0" smtClean="0"/>
              <a:t>In</a:t>
            </a:r>
            <a:r>
              <a:rPr lang="en-US" sz="700" b="1" dirty="0" smtClean="0"/>
              <a:t>sights </a:t>
            </a:r>
          </a:p>
          <a:p>
            <a:pPr>
              <a:buFont typeface="Arial" pitchFamily="34" charset="0"/>
              <a:buChar char="•"/>
            </a:pPr>
            <a:r>
              <a:rPr lang="en-US" sz="700" dirty="0" smtClean="0"/>
              <a:t> </a:t>
            </a:r>
            <a:r>
              <a:rPr lang="en-US" sz="700" dirty="0" smtClean="0"/>
              <a:t>Offer a 1 pair &amp; 2 pairs home try on to influence a greater conversion rate to purchase for those 3 pairs users that did not make a purchase.</a:t>
            </a:r>
          </a:p>
          <a:p>
            <a:pPr>
              <a:buFont typeface="Arial" pitchFamily="34" charset="0"/>
              <a:buChar char="•"/>
            </a:pPr>
            <a:r>
              <a:rPr lang="en-US" sz="700" dirty="0" smtClean="0"/>
              <a:t> </a:t>
            </a:r>
            <a:r>
              <a:rPr lang="en-US" sz="700" dirty="0" smtClean="0"/>
              <a:t>Conduct a follow up email for those users that did not purchase to determine what barriers/reason were behind not purchasing</a:t>
            </a:r>
          </a:p>
          <a:p>
            <a:pPr>
              <a:buFont typeface="Arial" pitchFamily="34" charset="0"/>
              <a:buChar char="•"/>
            </a:pPr>
            <a:endParaRPr lang="en-US" sz="700" dirty="0" smtClean="0"/>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pic>
        <p:nvPicPr>
          <p:cNvPr id="5122" name="Picture 2"/>
          <p:cNvPicPr>
            <a:picLocks noChangeAspect="1" noChangeArrowheads="1"/>
          </p:cNvPicPr>
          <p:nvPr/>
        </p:nvPicPr>
        <p:blipFill>
          <a:blip r:embed="rId3"/>
          <a:srcRect/>
          <a:stretch>
            <a:fillRect/>
          </a:stretch>
        </p:blipFill>
        <p:spPr bwMode="auto">
          <a:xfrm>
            <a:off x="5797598" y="2268656"/>
            <a:ext cx="3189453" cy="2604536"/>
          </a:xfrm>
          <a:prstGeom prst="rect">
            <a:avLst/>
          </a:prstGeom>
          <a:noFill/>
          <a:ln w="9525">
            <a:noFill/>
            <a:miter lim="800000"/>
            <a:headEnd/>
            <a:tailEnd/>
          </a:ln>
        </p:spPr>
      </p:pic>
      <p:pic>
        <p:nvPicPr>
          <p:cNvPr id="5123" name="Picture 3"/>
          <p:cNvPicPr>
            <a:picLocks noChangeAspect="1" noChangeArrowheads="1"/>
          </p:cNvPicPr>
          <p:nvPr/>
        </p:nvPicPr>
        <p:blipFill>
          <a:blip r:embed="rId4"/>
          <a:srcRect/>
          <a:stretch>
            <a:fillRect/>
          </a:stretch>
        </p:blipFill>
        <p:spPr bwMode="auto">
          <a:xfrm>
            <a:off x="177420" y="3934464"/>
            <a:ext cx="4815669" cy="737885"/>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3521</TotalTime>
  <Words>1839</Words>
  <Application>Microsoft Office PowerPoint</Application>
  <PresentationFormat>On-screen Show (16:9)</PresentationFormat>
  <Paragraphs>219</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Roboto Black</vt:lpstr>
      <vt:lpstr>Roboto Thin</vt:lpstr>
      <vt:lpstr>Roboto</vt:lpstr>
      <vt:lpstr>Courier New</vt:lpstr>
      <vt:lpstr>Dosis</vt:lpstr>
      <vt:lpstr>Simple Light</vt:lpstr>
      <vt:lpstr>Simple Light</vt:lpstr>
      <vt:lpstr>Slide 1</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Michael Tribe</dc:creator>
  <cp:lastModifiedBy>Michael Tribe</cp:lastModifiedBy>
  <cp:revision>110</cp:revision>
  <dcterms:modified xsi:type="dcterms:W3CDTF">2018-06-22T16:04:50Z</dcterms:modified>
</cp:coreProperties>
</file>